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505" r:id="rId5"/>
    <p:sldId id="789" r:id="rId6"/>
    <p:sldId id="648" r:id="rId7"/>
    <p:sldId id="880" r:id="rId8"/>
    <p:sldId id="877" r:id="rId9"/>
    <p:sldId id="882" r:id="rId10"/>
    <p:sldId id="879" r:id="rId11"/>
    <p:sldId id="878" r:id="rId12"/>
    <p:sldId id="881" r:id="rId13"/>
    <p:sldId id="407" r:id="rId14"/>
    <p:sldId id="870" r:id="rId15"/>
    <p:sldId id="504" r:id="rId16"/>
    <p:sldId id="500" r:id="rId17"/>
    <p:sldId id="884" r:id="rId18"/>
    <p:sldId id="883" r:id="rId19"/>
    <p:sldId id="801" r:id="rId20"/>
    <p:sldId id="378" r:id="rId21"/>
  </p:sldIdLst>
  <p:sldSz cx="12192000" cy="6858000"/>
  <p:notesSz cx="6797675" cy="9928225"/>
  <p:defaultTextStyle>
    <a:defPPr>
      <a:defRPr lang="sv-FI"/>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S PGothic" panose="020B0600070205080204" pitchFamily="34" charset="-128"/>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EDFF"/>
    <a:srgbClr val="CEEAB0"/>
    <a:srgbClr val="61D6FF"/>
    <a:srgbClr val="E7F9FF"/>
    <a:srgbClr val="FEB0C6"/>
    <a:srgbClr val="D4CBDF"/>
    <a:srgbClr val="FEF4FD"/>
    <a:srgbClr val="F9D3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Tumma tyyli 2 - Korostus 1/Korostu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Tumma tyyli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Normaali tyyli 4 - Korostu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Normaali tyyli 4 - Korostu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1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 Haataja" userId="9f0d74c7-367b-4246-8cff-4a99c7e303f4" providerId="ADAL" clId="{02B11C9B-E898-4EEF-BCA1-B93D43E2E0A5}"/>
    <pc:docChg chg="modSld">
      <pc:chgData name="Mira Haataja" userId="9f0d74c7-367b-4246-8cff-4a99c7e303f4" providerId="ADAL" clId="{02B11C9B-E898-4EEF-BCA1-B93D43E2E0A5}" dt="2018-10-24T08:19:40.989" v="8" actId="1076"/>
      <pc:docMkLst>
        <pc:docMk/>
      </pc:docMkLst>
      <pc:sldChg chg="modSp">
        <pc:chgData name="Mira Haataja" userId="9f0d74c7-367b-4246-8cff-4a99c7e303f4" providerId="ADAL" clId="{02B11C9B-E898-4EEF-BCA1-B93D43E2E0A5}" dt="2018-10-24T08:19:40.989" v="8" actId="1076"/>
        <pc:sldMkLst>
          <pc:docMk/>
          <pc:sldMk cId="0" sldId="505"/>
        </pc:sldMkLst>
        <pc:spChg chg="mod">
          <ac:chgData name="Mira Haataja" userId="9f0d74c7-367b-4246-8cff-4a99c7e303f4" providerId="ADAL" clId="{02B11C9B-E898-4EEF-BCA1-B93D43E2E0A5}" dt="2018-10-24T08:18:51.130" v="0" actId="255"/>
          <ac:spMkLst>
            <pc:docMk/>
            <pc:sldMk cId="0" sldId="505"/>
            <ac:spMk id="5128" creationId="{91147E60-8377-41C2-A85C-92C82414FD0C}"/>
          </ac:spMkLst>
        </pc:spChg>
        <pc:picChg chg="mod">
          <ac:chgData name="Mira Haataja" userId="9f0d74c7-367b-4246-8cff-4a99c7e303f4" providerId="ADAL" clId="{02B11C9B-E898-4EEF-BCA1-B93D43E2E0A5}" dt="2018-10-24T08:19:40.989" v="8" actId="1076"/>
          <ac:picMkLst>
            <pc:docMk/>
            <pc:sldMk cId="0" sldId="505"/>
            <ac:picMk id="5122" creationId="{60E82170-476D-426A-9668-EFC67FD0D9A0}"/>
          </ac:picMkLst>
        </pc:picChg>
        <pc:picChg chg="mod">
          <ac:chgData name="Mira Haataja" userId="9f0d74c7-367b-4246-8cff-4a99c7e303f4" providerId="ADAL" clId="{02B11C9B-E898-4EEF-BCA1-B93D43E2E0A5}" dt="2018-10-24T08:19:38.669" v="7" actId="1076"/>
          <ac:picMkLst>
            <pc:docMk/>
            <pc:sldMk cId="0" sldId="505"/>
            <ac:picMk id="5123" creationId="{82942590-46AA-40B6-BE11-630B96FF2FC9}"/>
          </ac:picMkLst>
        </pc:picChg>
        <pc:picChg chg="mod">
          <ac:chgData name="Mira Haataja" userId="9f0d74c7-367b-4246-8cff-4a99c7e303f4" providerId="ADAL" clId="{02B11C9B-E898-4EEF-BCA1-B93D43E2E0A5}" dt="2018-10-24T08:19:04.805" v="5" actId="14100"/>
          <ac:picMkLst>
            <pc:docMk/>
            <pc:sldMk cId="0" sldId="505"/>
            <ac:picMk id="5127" creationId="{C9043F73-DEB8-468B-AEDE-08341812884F}"/>
          </ac:picMkLst>
        </pc:picChg>
      </pc:sldChg>
    </pc:docChg>
  </pc:docChgLst>
  <pc:docChgLst>
    <pc:chgData name="Mira Haataja" userId="S::mira.haataja@cultureforall.fi::9f0d74c7-367b-4246-8cff-4a99c7e303f4" providerId="AD" clId="Web-{391FDE56-F7C5-FFF9-8559-21BDA643E43B}"/>
    <pc:docChg chg="modSld">
      <pc:chgData name="Mira Haataja" userId="S::mira.haataja@cultureforall.fi::9f0d74c7-367b-4246-8cff-4a99c7e303f4" providerId="AD" clId="Web-{391FDE56-F7C5-FFF9-8559-21BDA643E43B}" dt="2018-10-24T08:08:58.536" v="88" actId="1076"/>
      <pc:docMkLst>
        <pc:docMk/>
      </pc:docMkLst>
      <pc:sldChg chg="modSp">
        <pc:chgData name="Mira Haataja" userId="S::mira.haataja@cultureforall.fi::9f0d74c7-367b-4246-8cff-4a99c7e303f4" providerId="AD" clId="Web-{391FDE56-F7C5-FFF9-8559-21BDA643E43B}" dt="2018-10-24T08:08:58.536" v="88" actId="1076"/>
        <pc:sldMkLst>
          <pc:docMk/>
          <pc:sldMk cId="2697709569" sldId="407"/>
        </pc:sldMkLst>
        <pc:spChg chg="mod">
          <ac:chgData name="Mira Haataja" userId="S::mira.haataja@cultureforall.fi::9f0d74c7-367b-4246-8cff-4a99c7e303f4" providerId="AD" clId="Web-{391FDE56-F7C5-FFF9-8559-21BDA643E43B}" dt="2018-10-24T08:08:58.536" v="88" actId="1076"/>
          <ac:spMkLst>
            <pc:docMk/>
            <pc:sldMk cId="2697709569" sldId="407"/>
            <ac:spMk id="3" creationId="{E70E9C73-CF04-4DAD-AADF-057058FC0C78}"/>
          </ac:spMkLst>
        </pc:spChg>
      </pc:sldChg>
    </pc:docChg>
  </pc:docChgLst>
  <pc:docChgLst>
    <pc:chgData name="Mira Haataja" userId="S::mira.haataja@cultureforall.fi::9f0d74c7-367b-4246-8cff-4a99c7e303f4" providerId="AD" clId="Web-{3A55B790-99B0-1095-BA98-BF551C056D42}"/>
    <pc:docChg chg="modSld">
      <pc:chgData name="Mira Haataja" userId="S::mira.haataja@cultureforall.fi::9f0d74c7-367b-4246-8cff-4a99c7e303f4" providerId="AD" clId="Web-{3A55B790-99B0-1095-BA98-BF551C056D42}" dt="2018-10-17T09:27:13.556" v="3" actId="20577"/>
      <pc:docMkLst>
        <pc:docMk/>
      </pc:docMkLst>
      <pc:sldChg chg="modSp">
        <pc:chgData name="Mira Haataja" userId="S::mira.haataja@cultureforall.fi::9f0d74c7-367b-4246-8cff-4a99c7e303f4" providerId="AD" clId="Web-{3A55B790-99B0-1095-BA98-BF551C056D42}" dt="2018-10-17T09:27:13.540" v="2" actId="20577"/>
        <pc:sldMkLst>
          <pc:docMk/>
          <pc:sldMk cId="149519366" sldId="883"/>
        </pc:sldMkLst>
        <pc:spChg chg="mod">
          <ac:chgData name="Mira Haataja" userId="S::mira.haataja@cultureforall.fi::9f0d74c7-367b-4246-8cff-4a99c7e303f4" providerId="AD" clId="Web-{3A55B790-99B0-1095-BA98-BF551C056D42}" dt="2018-10-17T09:27:13.540" v="2" actId="20577"/>
          <ac:spMkLst>
            <pc:docMk/>
            <pc:sldMk cId="149519366" sldId="883"/>
            <ac:spMk id="4" creationId="{0AA66307-A406-2544-99A3-F09F4A80C40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683D2D4A-96DD-4016-817D-61CEDCDA3860}"/>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Päivämäärän paikkamerkki 2">
            <a:extLst>
              <a:ext uri="{FF2B5EF4-FFF2-40B4-BE49-F238E27FC236}">
                <a16:creationId xmlns:a16="http://schemas.microsoft.com/office/drawing/2014/main" id="{0A616E71-B91F-4B59-AD9D-D8D4915BF1B2}"/>
              </a:ext>
            </a:extLst>
          </p:cNvPr>
          <p:cNvSpPr>
            <a:spLocks noGrp="1"/>
          </p:cNvSpPr>
          <p:nvPr>
            <p:ph type="dt" sz="quarter" idx="1"/>
          </p:nvPr>
        </p:nvSpPr>
        <p:spPr>
          <a:xfrm>
            <a:off x="3849688" y="0"/>
            <a:ext cx="2946400"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E91BBAB7-9C95-4704-81F9-0B5E59176723}" type="datetimeFigureOut">
              <a:rPr lang="en-US" altLang="sv-FI"/>
              <a:pPr>
                <a:defRPr/>
              </a:pPr>
              <a:t>10/24/2018</a:t>
            </a:fld>
            <a:endParaRPr lang="en-US" altLang="sv-FI"/>
          </a:p>
        </p:txBody>
      </p:sp>
      <p:sp>
        <p:nvSpPr>
          <p:cNvPr id="4" name="Alatunnisteen paikkamerkki 3">
            <a:extLst>
              <a:ext uri="{FF2B5EF4-FFF2-40B4-BE49-F238E27FC236}">
                <a16:creationId xmlns:a16="http://schemas.microsoft.com/office/drawing/2014/main" id="{9E1E104F-6DB0-4B5B-AAE4-4E2178E8FD9A}"/>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Dian numeron paikkamerkki 4">
            <a:extLst>
              <a:ext uri="{FF2B5EF4-FFF2-40B4-BE49-F238E27FC236}">
                <a16:creationId xmlns:a16="http://schemas.microsoft.com/office/drawing/2014/main" id="{96D7BFED-3E33-405D-B2FF-8EB4ECEAA99A}"/>
              </a:ext>
            </a:extLst>
          </p:cNvPr>
          <p:cNvSpPr>
            <a:spLocks noGrp="1"/>
          </p:cNvSpPr>
          <p:nvPr>
            <p:ph type="sldNum" sz="quarter" idx="3"/>
          </p:nvPr>
        </p:nvSpPr>
        <p:spPr>
          <a:xfrm>
            <a:off x="3849688" y="9429750"/>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2A350968-78EA-44FF-92AA-3AA2BD8E70AB}" type="slidenum">
              <a:rPr lang="en-US" altLang="sv-FI"/>
              <a:pPr>
                <a:defRPr/>
              </a:pPr>
              <a:t>‹#›</a:t>
            </a:fld>
            <a:endParaRPr lang="en-US" altLang="sv-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2F963521-96F0-4871-A2F3-940310BFE4E2}"/>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sv-FI"/>
          </a:p>
        </p:txBody>
      </p:sp>
      <p:sp>
        <p:nvSpPr>
          <p:cNvPr id="3" name="Päivämäärän paikkamerkki 2">
            <a:extLst>
              <a:ext uri="{FF2B5EF4-FFF2-40B4-BE49-F238E27FC236}">
                <a16:creationId xmlns:a16="http://schemas.microsoft.com/office/drawing/2014/main" id="{2DFE49C9-0F30-4F17-8144-6C5C2185A3BF}"/>
              </a:ext>
            </a:extLst>
          </p:cNvPr>
          <p:cNvSpPr>
            <a:spLocks noGrp="1"/>
          </p:cNvSpPr>
          <p:nvPr>
            <p:ph type="dt" idx="1"/>
          </p:nvPr>
        </p:nvSpPr>
        <p:spPr>
          <a:xfrm>
            <a:off x="3849688" y="0"/>
            <a:ext cx="2946400"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6AEB82D4-4306-4BA8-A09F-5B53B528B51B}" type="datetimeFigureOut">
              <a:rPr lang="sv-FI" altLang="sv-FI"/>
              <a:pPr>
                <a:defRPr/>
              </a:pPr>
              <a:t>24.10.2018</a:t>
            </a:fld>
            <a:endParaRPr lang="sv-FI" altLang="sv-FI"/>
          </a:p>
        </p:txBody>
      </p:sp>
      <p:sp>
        <p:nvSpPr>
          <p:cNvPr id="4" name="Dian kuvan paikkamerkki 3">
            <a:extLst>
              <a:ext uri="{FF2B5EF4-FFF2-40B4-BE49-F238E27FC236}">
                <a16:creationId xmlns:a16="http://schemas.microsoft.com/office/drawing/2014/main" id="{F2780EE5-5CD9-428A-84D0-D1814D9BD8EB}"/>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sv-FI" noProof="0"/>
          </a:p>
        </p:txBody>
      </p:sp>
      <p:sp>
        <p:nvSpPr>
          <p:cNvPr id="5" name="Huomautusten paikkamerkki 4">
            <a:extLst>
              <a:ext uri="{FF2B5EF4-FFF2-40B4-BE49-F238E27FC236}">
                <a16:creationId xmlns:a16="http://schemas.microsoft.com/office/drawing/2014/main" id="{FA7E28C3-AA9E-4136-9503-10429350028C}"/>
              </a:ext>
            </a:extLst>
          </p:cNvPr>
          <p:cNvSpPr>
            <a:spLocks noGrp="1"/>
          </p:cNvSpPr>
          <p:nvPr>
            <p:ph type="body" sz="quarter" idx="3"/>
          </p:nvPr>
        </p:nvSpPr>
        <p:spPr>
          <a:xfrm>
            <a:off x="679450" y="4778375"/>
            <a:ext cx="5438775" cy="3908425"/>
          </a:xfrm>
          <a:prstGeom prst="rect">
            <a:avLst/>
          </a:prstGeom>
        </p:spPr>
        <p:txBody>
          <a:bodyPr vert="horz" wrap="square" lIns="91440" tIns="45720" rIns="91440" bIns="45720" numCol="1" anchor="t" anchorCtr="0" compatLnSpc="1">
            <a:prstTxWarp prst="textNoShape">
              <a:avLst/>
            </a:prstTxWarp>
          </a:bodyPr>
          <a:lstStyle/>
          <a:p>
            <a:pPr lvl="0"/>
            <a:r>
              <a:rPr lang="fi-FI" altLang="sv-FI" noProof="0"/>
              <a:t>Muokkaa tekstin perustyylejä napsauttamalla</a:t>
            </a:r>
          </a:p>
          <a:p>
            <a:pPr lvl="1"/>
            <a:r>
              <a:rPr lang="fi-FI" altLang="sv-FI" noProof="0"/>
              <a:t>toinen taso</a:t>
            </a:r>
          </a:p>
          <a:p>
            <a:pPr lvl="2"/>
            <a:r>
              <a:rPr lang="fi-FI" altLang="sv-FI" noProof="0"/>
              <a:t>kolmas taso</a:t>
            </a:r>
          </a:p>
          <a:p>
            <a:pPr lvl="3"/>
            <a:r>
              <a:rPr lang="fi-FI" altLang="sv-FI" noProof="0"/>
              <a:t>neljäs taso</a:t>
            </a:r>
          </a:p>
          <a:p>
            <a:pPr lvl="4"/>
            <a:r>
              <a:rPr lang="fi-FI" altLang="sv-FI" noProof="0"/>
              <a:t>viides taso</a:t>
            </a:r>
            <a:endParaRPr lang="sv-FI" altLang="sv-FI" noProof="0"/>
          </a:p>
        </p:txBody>
      </p:sp>
      <p:sp>
        <p:nvSpPr>
          <p:cNvPr id="6" name="Alatunnisteen paikkamerkki 5">
            <a:extLst>
              <a:ext uri="{FF2B5EF4-FFF2-40B4-BE49-F238E27FC236}">
                <a16:creationId xmlns:a16="http://schemas.microsoft.com/office/drawing/2014/main" id="{FC12484A-5CA4-46CB-A8CA-AB1E54E4CDAA}"/>
              </a:ext>
            </a:extLst>
          </p:cNvPr>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sv-FI"/>
          </a:p>
        </p:txBody>
      </p:sp>
      <p:sp>
        <p:nvSpPr>
          <p:cNvPr id="7" name="Dian numeron paikkamerkki 6">
            <a:extLst>
              <a:ext uri="{FF2B5EF4-FFF2-40B4-BE49-F238E27FC236}">
                <a16:creationId xmlns:a16="http://schemas.microsoft.com/office/drawing/2014/main" id="{9D0775A5-87DB-4E34-92BF-C55AD426E608}"/>
              </a:ext>
            </a:extLst>
          </p:cNvPr>
          <p:cNvSpPr>
            <a:spLocks noGrp="1"/>
          </p:cNvSpPr>
          <p:nvPr>
            <p:ph type="sldNum" sz="quarter" idx="5"/>
          </p:nvPr>
        </p:nvSpPr>
        <p:spPr>
          <a:xfrm>
            <a:off x="3849688" y="9429750"/>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76F01DAC-1CAB-4BDF-87CC-2491FB751E0D}" type="slidenum">
              <a:rPr lang="sv-FI" altLang="sv-FI"/>
              <a:pPr>
                <a:defRPr/>
              </a:pPr>
              <a:t>‹#›</a:t>
            </a:fld>
            <a:endParaRPr lang="sv-FI" altLang="sv-F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ian kuvan paikkamerkki 1">
            <a:extLst>
              <a:ext uri="{FF2B5EF4-FFF2-40B4-BE49-F238E27FC236}">
                <a16:creationId xmlns:a16="http://schemas.microsoft.com/office/drawing/2014/main" id="{8C1CC022-C0BA-4F51-9EAA-6ECADFF14A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Huomautusten paikkamerkki 2">
            <a:extLst>
              <a:ext uri="{FF2B5EF4-FFF2-40B4-BE49-F238E27FC236}">
                <a16:creationId xmlns:a16="http://schemas.microsoft.com/office/drawing/2014/main" id="{130BDCD2-A24C-4573-9FF0-C86C2C57DE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v-FI"/>
          </a:p>
        </p:txBody>
      </p:sp>
      <p:sp>
        <p:nvSpPr>
          <p:cNvPr id="6148" name="Dian numeron paikkamerkki 3">
            <a:extLst>
              <a:ext uri="{FF2B5EF4-FFF2-40B4-BE49-F238E27FC236}">
                <a16:creationId xmlns:a16="http://schemas.microsoft.com/office/drawing/2014/main" id="{3060FA5D-29E3-4CA9-B514-C15AE30498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9pPr>
          </a:lstStyle>
          <a:p>
            <a:fld id="{216CC0D5-96CD-494D-888E-AFD157699B68}" type="slidenum">
              <a:rPr lang="sv-FI" altLang="sv-FI" smtClean="0"/>
              <a:pPr/>
              <a:t>1</a:t>
            </a:fld>
            <a:endParaRPr lang="sv-FI" altLang="sv-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5" name="Shape 275"/>
          <p:cNvSpPr txBox="1">
            <a:spLocks noGrp="1"/>
          </p:cNvSpPr>
          <p:nvPr>
            <p:ph type="body" idx="1"/>
          </p:nvPr>
        </p:nvSpPr>
        <p:spPr>
          <a:xfrm>
            <a:off x="679768" y="4777958"/>
            <a:ext cx="5438139" cy="3909239"/>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lang="fi-FI" sz="1600" b="0" i="0" u="none" strike="noStrike" cap="none">
              <a:solidFill>
                <a:schemeClr val="dk1"/>
              </a:solidFill>
              <a:latin typeface="Calibri"/>
              <a:ea typeface="Calibri"/>
              <a:cs typeface="Calibri"/>
              <a:sym typeface="Calibri"/>
            </a:endParaRPr>
          </a:p>
        </p:txBody>
      </p:sp>
      <p:sp>
        <p:nvSpPr>
          <p:cNvPr id="276" name="Shape 276"/>
          <p:cNvSpPr txBox="1">
            <a:spLocks noGrp="1"/>
          </p:cNvSpPr>
          <p:nvPr>
            <p:ph type="sldNum" idx="12"/>
          </p:nvPr>
        </p:nvSpPr>
        <p:spPr>
          <a:xfrm>
            <a:off x="3850442" y="9430091"/>
            <a:ext cx="2945658" cy="498133"/>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fi-FI" sz="1200">
                <a:solidFill>
                  <a:schemeClr val="dk1"/>
                </a:solidFill>
                <a:latin typeface="Calibri"/>
                <a:ea typeface="Calibri"/>
                <a:cs typeface="Calibri"/>
                <a:sym typeface="Calibri"/>
              </a:rPr>
              <a:t>10</a:t>
            </a:fld>
            <a:endParaRPr lang="fi-FI"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3004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5" name="Shape 275"/>
          <p:cNvSpPr txBox="1">
            <a:spLocks noGrp="1"/>
          </p:cNvSpPr>
          <p:nvPr>
            <p:ph type="body" idx="1"/>
          </p:nvPr>
        </p:nvSpPr>
        <p:spPr>
          <a:xfrm>
            <a:off x="679768" y="4777958"/>
            <a:ext cx="5438139" cy="3909239"/>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lang="fi-FI" sz="1600" b="0" i="0" u="none" strike="noStrike" cap="none">
              <a:solidFill>
                <a:schemeClr val="dk1"/>
              </a:solidFill>
              <a:latin typeface="Calibri"/>
              <a:ea typeface="Calibri"/>
              <a:cs typeface="Calibri"/>
              <a:sym typeface="Calibri"/>
            </a:endParaRPr>
          </a:p>
        </p:txBody>
      </p:sp>
      <p:sp>
        <p:nvSpPr>
          <p:cNvPr id="276" name="Shape 276"/>
          <p:cNvSpPr txBox="1">
            <a:spLocks noGrp="1"/>
          </p:cNvSpPr>
          <p:nvPr>
            <p:ph type="sldNum" idx="12"/>
          </p:nvPr>
        </p:nvSpPr>
        <p:spPr>
          <a:xfrm>
            <a:off x="3850442" y="9430091"/>
            <a:ext cx="2945658" cy="498133"/>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fi-FI" sz="1200">
                <a:solidFill>
                  <a:schemeClr val="dk1"/>
                </a:solidFill>
                <a:latin typeface="Calibri"/>
                <a:ea typeface="Calibri"/>
                <a:cs typeface="Calibri"/>
                <a:sym typeface="Calibri"/>
              </a:rPr>
              <a:t>14</a:t>
            </a:fld>
            <a:endParaRPr lang="fi-FI"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4853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422275" y="1241425"/>
            <a:ext cx="5953125" cy="334962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5" name="Shape 275"/>
          <p:cNvSpPr txBox="1">
            <a:spLocks noGrp="1"/>
          </p:cNvSpPr>
          <p:nvPr>
            <p:ph type="body" idx="1"/>
          </p:nvPr>
        </p:nvSpPr>
        <p:spPr>
          <a:xfrm>
            <a:off x="679768" y="4777958"/>
            <a:ext cx="5438139" cy="3909239"/>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lang="fi-FI" sz="1600" b="0" i="0" u="none" strike="noStrike" cap="none">
              <a:solidFill>
                <a:schemeClr val="dk1"/>
              </a:solidFill>
              <a:latin typeface="Calibri"/>
              <a:ea typeface="Calibri"/>
              <a:cs typeface="Calibri"/>
              <a:sym typeface="Calibri"/>
            </a:endParaRPr>
          </a:p>
        </p:txBody>
      </p:sp>
      <p:sp>
        <p:nvSpPr>
          <p:cNvPr id="276" name="Shape 276"/>
          <p:cNvSpPr txBox="1">
            <a:spLocks noGrp="1"/>
          </p:cNvSpPr>
          <p:nvPr>
            <p:ph type="sldNum" idx="12"/>
          </p:nvPr>
        </p:nvSpPr>
        <p:spPr>
          <a:xfrm>
            <a:off x="3850442" y="9430091"/>
            <a:ext cx="2945658" cy="498133"/>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fi-FI" sz="1200">
                <a:solidFill>
                  <a:schemeClr val="dk1"/>
                </a:solidFill>
                <a:latin typeface="Calibri"/>
                <a:ea typeface="Calibri"/>
                <a:cs typeface="Calibri"/>
                <a:sym typeface="Calibri"/>
              </a:rPr>
              <a:t>15</a:t>
            </a:fld>
            <a:endParaRPr lang="fi-FI"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37667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Dian kuvan paikkamerkki 1">
            <a:extLst>
              <a:ext uri="{FF2B5EF4-FFF2-40B4-BE49-F238E27FC236}">
                <a16:creationId xmlns:a16="http://schemas.microsoft.com/office/drawing/2014/main" id="{F67B2F97-0812-4B5C-B6CF-9EA2E46010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Huomautusten paikkamerkki 2">
            <a:extLst>
              <a:ext uri="{FF2B5EF4-FFF2-40B4-BE49-F238E27FC236}">
                <a16:creationId xmlns:a16="http://schemas.microsoft.com/office/drawing/2014/main" id="{491D5AC2-04AC-4E2A-81C0-6482A59FAB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sv-FI"/>
          </a:p>
        </p:txBody>
      </p:sp>
      <p:sp>
        <p:nvSpPr>
          <p:cNvPr id="138244" name="Dian numeron paikkamerkki 3">
            <a:extLst>
              <a:ext uri="{FF2B5EF4-FFF2-40B4-BE49-F238E27FC236}">
                <a16:creationId xmlns:a16="http://schemas.microsoft.com/office/drawing/2014/main" id="{8AD43AEE-519B-4232-82CE-389757F400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9pPr>
          </a:lstStyle>
          <a:p>
            <a:fld id="{4069C058-32FD-49D3-9DE9-C3A5DB6275CD}" type="slidenum">
              <a:rPr lang="sv-FI" altLang="sv-FI" smtClean="0"/>
              <a:pPr/>
              <a:t>17</a:t>
            </a:fld>
            <a:endParaRPr lang="sv-FI" altLang="sv-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endParaRPr lang="sv-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sv-FI"/>
          </a:p>
        </p:txBody>
      </p:sp>
      <p:sp>
        <p:nvSpPr>
          <p:cNvPr id="4" name="Päivämäärän paikkamerkki 3">
            <a:extLst>
              <a:ext uri="{FF2B5EF4-FFF2-40B4-BE49-F238E27FC236}">
                <a16:creationId xmlns:a16="http://schemas.microsoft.com/office/drawing/2014/main" id="{F465F24C-4482-4AC8-8D62-C926362328A5}"/>
              </a:ext>
            </a:extLst>
          </p:cNvPr>
          <p:cNvSpPr>
            <a:spLocks noGrp="1"/>
          </p:cNvSpPr>
          <p:nvPr>
            <p:ph type="dt" sz="half" idx="10"/>
          </p:nvPr>
        </p:nvSpPr>
        <p:spPr/>
        <p:txBody>
          <a:bodyPr/>
          <a:lstStyle>
            <a:lvl1pPr>
              <a:defRPr/>
            </a:lvl1pPr>
          </a:lstStyle>
          <a:p>
            <a:pPr>
              <a:defRPr/>
            </a:pPr>
            <a:fld id="{45879CF5-77F4-47EB-A54D-FF2DF3D83F5F}" type="datetimeFigureOut">
              <a:rPr lang="sv-FI" altLang="sv-FI"/>
              <a:pPr>
                <a:defRPr/>
              </a:pPr>
              <a:t>24.10.2018</a:t>
            </a:fld>
            <a:endParaRPr lang="sv-FI" altLang="sv-FI"/>
          </a:p>
        </p:txBody>
      </p:sp>
      <p:sp>
        <p:nvSpPr>
          <p:cNvPr id="5" name="Alatunnisteen paikkamerkki 4">
            <a:extLst>
              <a:ext uri="{FF2B5EF4-FFF2-40B4-BE49-F238E27FC236}">
                <a16:creationId xmlns:a16="http://schemas.microsoft.com/office/drawing/2014/main" id="{81C3430B-24DB-468F-8B25-1681C26D20B9}"/>
              </a:ext>
            </a:extLst>
          </p:cNvPr>
          <p:cNvSpPr>
            <a:spLocks noGrp="1"/>
          </p:cNvSpPr>
          <p:nvPr>
            <p:ph type="ftr" sz="quarter" idx="11"/>
          </p:nvPr>
        </p:nvSpPr>
        <p:spPr/>
        <p:txBody>
          <a:bodyPr/>
          <a:lstStyle>
            <a:lvl1pPr>
              <a:defRPr/>
            </a:lvl1pPr>
          </a:lstStyle>
          <a:p>
            <a:pPr>
              <a:defRPr/>
            </a:pPr>
            <a:endParaRPr lang="sv-FI"/>
          </a:p>
        </p:txBody>
      </p:sp>
      <p:sp>
        <p:nvSpPr>
          <p:cNvPr id="6" name="Dian numeron paikkamerkki 5">
            <a:extLst>
              <a:ext uri="{FF2B5EF4-FFF2-40B4-BE49-F238E27FC236}">
                <a16:creationId xmlns:a16="http://schemas.microsoft.com/office/drawing/2014/main" id="{E96DF166-501D-424A-9D62-C0E8D94D0EBA}"/>
              </a:ext>
            </a:extLst>
          </p:cNvPr>
          <p:cNvSpPr>
            <a:spLocks noGrp="1"/>
          </p:cNvSpPr>
          <p:nvPr>
            <p:ph type="sldNum" sz="quarter" idx="12"/>
          </p:nvPr>
        </p:nvSpPr>
        <p:spPr/>
        <p:txBody>
          <a:bodyPr/>
          <a:lstStyle>
            <a:lvl1pPr>
              <a:defRPr/>
            </a:lvl1pPr>
          </a:lstStyle>
          <a:p>
            <a:pPr>
              <a:defRPr/>
            </a:pPr>
            <a:fld id="{2C06445E-3DD4-4B51-8636-436A93E1CF64}" type="slidenum">
              <a:rPr lang="sv-FI" altLang="sv-FI"/>
              <a:pPr>
                <a:defRPr/>
              </a:pPr>
              <a:t>‹#›</a:t>
            </a:fld>
            <a:endParaRPr lang="sv-FI" altLang="sv-FI"/>
          </a:p>
        </p:txBody>
      </p:sp>
    </p:spTree>
    <p:extLst>
      <p:ext uri="{BB962C8B-B14F-4D97-AF65-F5344CB8AC3E}">
        <p14:creationId xmlns:p14="http://schemas.microsoft.com/office/powerpoint/2010/main" val="381159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endParaRPr lang="sv-FI"/>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4" name="Päivämäärän paikkamerkki 3">
            <a:extLst>
              <a:ext uri="{FF2B5EF4-FFF2-40B4-BE49-F238E27FC236}">
                <a16:creationId xmlns:a16="http://schemas.microsoft.com/office/drawing/2014/main" id="{9A1A9111-140F-4AAF-AA85-69D30227043E}"/>
              </a:ext>
            </a:extLst>
          </p:cNvPr>
          <p:cNvSpPr>
            <a:spLocks noGrp="1"/>
          </p:cNvSpPr>
          <p:nvPr>
            <p:ph type="dt" sz="half" idx="10"/>
          </p:nvPr>
        </p:nvSpPr>
        <p:spPr/>
        <p:txBody>
          <a:bodyPr/>
          <a:lstStyle>
            <a:lvl1pPr>
              <a:defRPr/>
            </a:lvl1pPr>
          </a:lstStyle>
          <a:p>
            <a:pPr>
              <a:defRPr/>
            </a:pPr>
            <a:fld id="{1B882FA0-4FE9-42FB-A48F-37C6A36F9C6F}" type="datetimeFigureOut">
              <a:rPr lang="sv-FI" altLang="sv-FI"/>
              <a:pPr>
                <a:defRPr/>
              </a:pPr>
              <a:t>24.10.2018</a:t>
            </a:fld>
            <a:endParaRPr lang="sv-FI" altLang="sv-FI"/>
          </a:p>
        </p:txBody>
      </p:sp>
      <p:sp>
        <p:nvSpPr>
          <p:cNvPr id="5" name="Alatunnisteen paikkamerkki 4">
            <a:extLst>
              <a:ext uri="{FF2B5EF4-FFF2-40B4-BE49-F238E27FC236}">
                <a16:creationId xmlns:a16="http://schemas.microsoft.com/office/drawing/2014/main" id="{A7867539-49C8-410E-9256-B61BE0282629}"/>
              </a:ext>
            </a:extLst>
          </p:cNvPr>
          <p:cNvSpPr>
            <a:spLocks noGrp="1"/>
          </p:cNvSpPr>
          <p:nvPr>
            <p:ph type="ftr" sz="quarter" idx="11"/>
          </p:nvPr>
        </p:nvSpPr>
        <p:spPr/>
        <p:txBody>
          <a:bodyPr/>
          <a:lstStyle>
            <a:lvl1pPr>
              <a:defRPr/>
            </a:lvl1pPr>
          </a:lstStyle>
          <a:p>
            <a:pPr>
              <a:defRPr/>
            </a:pPr>
            <a:endParaRPr lang="sv-FI"/>
          </a:p>
        </p:txBody>
      </p:sp>
      <p:sp>
        <p:nvSpPr>
          <p:cNvPr id="6" name="Dian numeron paikkamerkki 5">
            <a:extLst>
              <a:ext uri="{FF2B5EF4-FFF2-40B4-BE49-F238E27FC236}">
                <a16:creationId xmlns:a16="http://schemas.microsoft.com/office/drawing/2014/main" id="{02DDD984-04C8-4A05-924D-DD02E901A50B}"/>
              </a:ext>
            </a:extLst>
          </p:cNvPr>
          <p:cNvSpPr>
            <a:spLocks noGrp="1"/>
          </p:cNvSpPr>
          <p:nvPr>
            <p:ph type="sldNum" sz="quarter" idx="12"/>
          </p:nvPr>
        </p:nvSpPr>
        <p:spPr/>
        <p:txBody>
          <a:bodyPr/>
          <a:lstStyle>
            <a:lvl1pPr>
              <a:defRPr/>
            </a:lvl1pPr>
          </a:lstStyle>
          <a:p>
            <a:pPr>
              <a:defRPr/>
            </a:pPr>
            <a:fld id="{6682492F-0E14-4946-AB5B-1B2439C4D19F}" type="slidenum">
              <a:rPr lang="sv-FI" altLang="sv-FI"/>
              <a:pPr>
                <a:defRPr/>
              </a:pPr>
              <a:t>‹#›</a:t>
            </a:fld>
            <a:endParaRPr lang="sv-FI" altLang="sv-FI"/>
          </a:p>
        </p:txBody>
      </p:sp>
    </p:spTree>
    <p:extLst>
      <p:ext uri="{BB962C8B-B14F-4D97-AF65-F5344CB8AC3E}">
        <p14:creationId xmlns:p14="http://schemas.microsoft.com/office/powerpoint/2010/main" val="388744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endParaRPr lang="sv-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4" name="Päivämäärän paikkamerkki 3">
            <a:extLst>
              <a:ext uri="{FF2B5EF4-FFF2-40B4-BE49-F238E27FC236}">
                <a16:creationId xmlns:a16="http://schemas.microsoft.com/office/drawing/2014/main" id="{228E1DAE-1055-4D5F-A877-543568334BDA}"/>
              </a:ext>
            </a:extLst>
          </p:cNvPr>
          <p:cNvSpPr>
            <a:spLocks noGrp="1"/>
          </p:cNvSpPr>
          <p:nvPr>
            <p:ph type="dt" sz="half" idx="10"/>
          </p:nvPr>
        </p:nvSpPr>
        <p:spPr/>
        <p:txBody>
          <a:bodyPr/>
          <a:lstStyle>
            <a:lvl1pPr>
              <a:defRPr/>
            </a:lvl1pPr>
          </a:lstStyle>
          <a:p>
            <a:pPr>
              <a:defRPr/>
            </a:pPr>
            <a:fld id="{43AAF868-EBEC-4803-9BF9-12DD9B74B276}" type="datetimeFigureOut">
              <a:rPr lang="sv-FI" altLang="sv-FI"/>
              <a:pPr>
                <a:defRPr/>
              </a:pPr>
              <a:t>24.10.2018</a:t>
            </a:fld>
            <a:endParaRPr lang="sv-FI" altLang="sv-FI"/>
          </a:p>
        </p:txBody>
      </p:sp>
      <p:sp>
        <p:nvSpPr>
          <p:cNvPr id="5" name="Alatunnisteen paikkamerkki 4">
            <a:extLst>
              <a:ext uri="{FF2B5EF4-FFF2-40B4-BE49-F238E27FC236}">
                <a16:creationId xmlns:a16="http://schemas.microsoft.com/office/drawing/2014/main" id="{1683AC86-8066-4E74-BFE2-4AEBA6CF292E}"/>
              </a:ext>
            </a:extLst>
          </p:cNvPr>
          <p:cNvSpPr>
            <a:spLocks noGrp="1"/>
          </p:cNvSpPr>
          <p:nvPr>
            <p:ph type="ftr" sz="quarter" idx="11"/>
          </p:nvPr>
        </p:nvSpPr>
        <p:spPr/>
        <p:txBody>
          <a:bodyPr/>
          <a:lstStyle>
            <a:lvl1pPr>
              <a:defRPr/>
            </a:lvl1pPr>
          </a:lstStyle>
          <a:p>
            <a:pPr>
              <a:defRPr/>
            </a:pPr>
            <a:endParaRPr lang="sv-FI"/>
          </a:p>
        </p:txBody>
      </p:sp>
      <p:sp>
        <p:nvSpPr>
          <p:cNvPr id="6" name="Dian numeron paikkamerkki 5">
            <a:extLst>
              <a:ext uri="{FF2B5EF4-FFF2-40B4-BE49-F238E27FC236}">
                <a16:creationId xmlns:a16="http://schemas.microsoft.com/office/drawing/2014/main" id="{EBCDA686-9E67-4805-AB9A-CCEB5A007947}"/>
              </a:ext>
            </a:extLst>
          </p:cNvPr>
          <p:cNvSpPr>
            <a:spLocks noGrp="1"/>
          </p:cNvSpPr>
          <p:nvPr>
            <p:ph type="sldNum" sz="quarter" idx="12"/>
          </p:nvPr>
        </p:nvSpPr>
        <p:spPr/>
        <p:txBody>
          <a:bodyPr/>
          <a:lstStyle>
            <a:lvl1pPr>
              <a:defRPr/>
            </a:lvl1pPr>
          </a:lstStyle>
          <a:p>
            <a:pPr>
              <a:defRPr/>
            </a:pPr>
            <a:fld id="{8E24634B-A2CA-46B1-8FC1-D02DF81D2BF1}" type="slidenum">
              <a:rPr lang="sv-FI" altLang="sv-FI"/>
              <a:pPr>
                <a:defRPr/>
              </a:pPr>
              <a:t>‹#›</a:t>
            </a:fld>
            <a:endParaRPr lang="sv-FI" altLang="sv-FI"/>
          </a:p>
        </p:txBody>
      </p:sp>
    </p:spTree>
    <p:extLst>
      <p:ext uri="{BB962C8B-B14F-4D97-AF65-F5344CB8AC3E}">
        <p14:creationId xmlns:p14="http://schemas.microsoft.com/office/powerpoint/2010/main" val="264943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endParaRPr lang="sv-FI"/>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4" name="Päivämäärän paikkamerkki 3">
            <a:extLst>
              <a:ext uri="{FF2B5EF4-FFF2-40B4-BE49-F238E27FC236}">
                <a16:creationId xmlns:a16="http://schemas.microsoft.com/office/drawing/2014/main" id="{22310376-DF9E-4630-B35C-CA29E2D7186F}"/>
              </a:ext>
            </a:extLst>
          </p:cNvPr>
          <p:cNvSpPr>
            <a:spLocks noGrp="1"/>
          </p:cNvSpPr>
          <p:nvPr>
            <p:ph type="dt" sz="half" idx="10"/>
          </p:nvPr>
        </p:nvSpPr>
        <p:spPr/>
        <p:txBody>
          <a:bodyPr/>
          <a:lstStyle>
            <a:lvl1pPr>
              <a:defRPr/>
            </a:lvl1pPr>
          </a:lstStyle>
          <a:p>
            <a:pPr>
              <a:defRPr/>
            </a:pPr>
            <a:fld id="{4030752B-ECAA-4C86-AE98-AA8DE848F829}" type="datetimeFigureOut">
              <a:rPr lang="sv-FI" altLang="sv-FI"/>
              <a:pPr>
                <a:defRPr/>
              </a:pPr>
              <a:t>24.10.2018</a:t>
            </a:fld>
            <a:endParaRPr lang="sv-FI" altLang="sv-FI"/>
          </a:p>
        </p:txBody>
      </p:sp>
      <p:sp>
        <p:nvSpPr>
          <p:cNvPr id="5" name="Alatunnisteen paikkamerkki 4">
            <a:extLst>
              <a:ext uri="{FF2B5EF4-FFF2-40B4-BE49-F238E27FC236}">
                <a16:creationId xmlns:a16="http://schemas.microsoft.com/office/drawing/2014/main" id="{04222F92-D61E-4334-BC6C-0AA9675FBB34}"/>
              </a:ext>
            </a:extLst>
          </p:cNvPr>
          <p:cNvSpPr>
            <a:spLocks noGrp="1"/>
          </p:cNvSpPr>
          <p:nvPr>
            <p:ph type="ftr" sz="quarter" idx="11"/>
          </p:nvPr>
        </p:nvSpPr>
        <p:spPr/>
        <p:txBody>
          <a:bodyPr/>
          <a:lstStyle>
            <a:lvl1pPr>
              <a:defRPr/>
            </a:lvl1pPr>
          </a:lstStyle>
          <a:p>
            <a:pPr>
              <a:defRPr/>
            </a:pPr>
            <a:endParaRPr lang="sv-FI"/>
          </a:p>
        </p:txBody>
      </p:sp>
      <p:sp>
        <p:nvSpPr>
          <p:cNvPr id="6" name="Dian numeron paikkamerkki 5">
            <a:extLst>
              <a:ext uri="{FF2B5EF4-FFF2-40B4-BE49-F238E27FC236}">
                <a16:creationId xmlns:a16="http://schemas.microsoft.com/office/drawing/2014/main" id="{C5442DA1-7463-4FD8-AA2C-52C5B45A10FB}"/>
              </a:ext>
            </a:extLst>
          </p:cNvPr>
          <p:cNvSpPr>
            <a:spLocks noGrp="1"/>
          </p:cNvSpPr>
          <p:nvPr>
            <p:ph type="sldNum" sz="quarter" idx="12"/>
          </p:nvPr>
        </p:nvSpPr>
        <p:spPr/>
        <p:txBody>
          <a:bodyPr/>
          <a:lstStyle>
            <a:lvl1pPr>
              <a:defRPr/>
            </a:lvl1pPr>
          </a:lstStyle>
          <a:p>
            <a:pPr>
              <a:defRPr/>
            </a:pPr>
            <a:fld id="{747E2CAB-FC9B-4537-918B-474BBA5FE8D2}" type="slidenum">
              <a:rPr lang="sv-FI" altLang="sv-FI"/>
              <a:pPr>
                <a:defRPr/>
              </a:pPr>
              <a:t>‹#›</a:t>
            </a:fld>
            <a:endParaRPr lang="sv-FI" altLang="sv-FI"/>
          </a:p>
        </p:txBody>
      </p:sp>
    </p:spTree>
    <p:extLst>
      <p:ext uri="{BB962C8B-B14F-4D97-AF65-F5344CB8AC3E}">
        <p14:creationId xmlns:p14="http://schemas.microsoft.com/office/powerpoint/2010/main" val="4225859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endParaRPr lang="sv-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89D8E3-BCB2-48FF-8CE7-7BA21840DFA0}"/>
              </a:ext>
            </a:extLst>
          </p:cNvPr>
          <p:cNvSpPr>
            <a:spLocks noGrp="1"/>
          </p:cNvSpPr>
          <p:nvPr>
            <p:ph type="dt" sz="half" idx="10"/>
          </p:nvPr>
        </p:nvSpPr>
        <p:spPr/>
        <p:txBody>
          <a:bodyPr/>
          <a:lstStyle>
            <a:lvl1pPr>
              <a:defRPr/>
            </a:lvl1pPr>
          </a:lstStyle>
          <a:p>
            <a:pPr>
              <a:defRPr/>
            </a:pPr>
            <a:fld id="{EC4AD95A-08FD-4D69-8900-6607A7A544FF}" type="datetimeFigureOut">
              <a:rPr lang="sv-FI" altLang="sv-FI"/>
              <a:pPr>
                <a:defRPr/>
              </a:pPr>
              <a:t>24.10.2018</a:t>
            </a:fld>
            <a:endParaRPr lang="sv-FI" altLang="sv-FI"/>
          </a:p>
        </p:txBody>
      </p:sp>
      <p:sp>
        <p:nvSpPr>
          <p:cNvPr id="5" name="Alatunnisteen paikkamerkki 4">
            <a:extLst>
              <a:ext uri="{FF2B5EF4-FFF2-40B4-BE49-F238E27FC236}">
                <a16:creationId xmlns:a16="http://schemas.microsoft.com/office/drawing/2014/main" id="{C3A0E151-5DFF-4B8F-B54C-C9A62F0149FE}"/>
              </a:ext>
            </a:extLst>
          </p:cNvPr>
          <p:cNvSpPr>
            <a:spLocks noGrp="1"/>
          </p:cNvSpPr>
          <p:nvPr>
            <p:ph type="ftr" sz="quarter" idx="11"/>
          </p:nvPr>
        </p:nvSpPr>
        <p:spPr/>
        <p:txBody>
          <a:bodyPr/>
          <a:lstStyle>
            <a:lvl1pPr>
              <a:defRPr/>
            </a:lvl1pPr>
          </a:lstStyle>
          <a:p>
            <a:pPr>
              <a:defRPr/>
            </a:pPr>
            <a:endParaRPr lang="sv-FI"/>
          </a:p>
        </p:txBody>
      </p:sp>
      <p:sp>
        <p:nvSpPr>
          <p:cNvPr id="6" name="Dian numeron paikkamerkki 5">
            <a:extLst>
              <a:ext uri="{FF2B5EF4-FFF2-40B4-BE49-F238E27FC236}">
                <a16:creationId xmlns:a16="http://schemas.microsoft.com/office/drawing/2014/main" id="{B6E07911-5D2E-45A9-B6DC-A966AB95D626}"/>
              </a:ext>
            </a:extLst>
          </p:cNvPr>
          <p:cNvSpPr>
            <a:spLocks noGrp="1"/>
          </p:cNvSpPr>
          <p:nvPr>
            <p:ph type="sldNum" sz="quarter" idx="12"/>
          </p:nvPr>
        </p:nvSpPr>
        <p:spPr/>
        <p:txBody>
          <a:bodyPr/>
          <a:lstStyle>
            <a:lvl1pPr>
              <a:defRPr/>
            </a:lvl1pPr>
          </a:lstStyle>
          <a:p>
            <a:pPr>
              <a:defRPr/>
            </a:pPr>
            <a:fld id="{06876B6F-91FD-420E-A317-E64B685D945E}" type="slidenum">
              <a:rPr lang="sv-FI" altLang="sv-FI"/>
              <a:pPr>
                <a:defRPr/>
              </a:pPr>
              <a:t>‹#›</a:t>
            </a:fld>
            <a:endParaRPr lang="sv-FI" altLang="sv-FI"/>
          </a:p>
        </p:txBody>
      </p:sp>
    </p:spTree>
    <p:extLst>
      <p:ext uri="{BB962C8B-B14F-4D97-AF65-F5344CB8AC3E}">
        <p14:creationId xmlns:p14="http://schemas.microsoft.com/office/powerpoint/2010/main" val="1367614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endParaRPr lang="sv-FI"/>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5" name="Päivämäärän paikkamerkki 3">
            <a:extLst>
              <a:ext uri="{FF2B5EF4-FFF2-40B4-BE49-F238E27FC236}">
                <a16:creationId xmlns:a16="http://schemas.microsoft.com/office/drawing/2014/main" id="{BCE949D0-0AC2-43A7-A5A5-1D8E7F9FAF2D}"/>
              </a:ext>
            </a:extLst>
          </p:cNvPr>
          <p:cNvSpPr>
            <a:spLocks noGrp="1"/>
          </p:cNvSpPr>
          <p:nvPr>
            <p:ph type="dt" sz="half" idx="10"/>
          </p:nvPr>
        </p:nvSpPr>
        <p:spPr/>
        <p:txBody>
          <a:bodyPr/>
          <a:lstStyle>
            <a:lvl1pPr>
              <a:defRPr/>
            </a:lvl1pPr>
          </a:lstStyle>
          <a:p>
            <a:pPr>
              <a:defRPr/>
            </a:pPr>
            <a:fld id="{1FEB9D86-3578-446C-980E-E0139BA3A62D}" type="datetimeFigureOut">
              <a:rPr lang="sv-FI" altLang="sv-FI"/>
              <a:pPr>
                <a:defRPr/>
              </a:pPr>
              <a:t>24.10.2018</a:t>
            </a:fld>
            <a:endParaRPr lang="sv-FI" altLang="sv-FI"/>
          </a:p>
        </p:txBody>
      </p:sp>
      <p:sp>
        <p:nvSpPr>
          <p:cNvPr id="6" name="Alatunnisteen paikkamerkki 4">
            <a:extLst>
              <a:ext uri="{FF2B5EF4-FFF2-40B4-BE49-F238E27FC236}">
                <a16:creationId xmlns:a16="http://schemas.microsoft.com/office/drawing/2014/main" id="{CC73D6C0-1671-40FC-B85B-1ECDF52E5BC4}"/>
              </a:ext>
            </a:extLst>
          </p:cNvPr>
          <p:cNvSpPr>
            <a:spLocks noGrp="1"/>
          </p:cNvSpPr>
          <p:nvPr>
            <p:ph type="ftr" sz="quarter" idx="11"/>
          </p:nvPr>
        </p:nvSpPr>
        <p:spPr/>
        <p:txBody>
          <a:bodyPr/>
          <a:lstStyle>
            <a:lvl1pPr>
              <a:defRPr/>
            </a:lvl1pPr>
          </a:lstStyle>
          <a:p>
            <a:pPr>
              <a:defRPr/>
            </a:pPr>
            <a:endParaRPr lang="sv-FI"/>
          </a:p>
        </p:txBody>
      </p:sp>
      <p:sp>
        <p:nvSpPr>
          <p:cNvPr id="7" name="Dian numeron paikkamerkki 5">
            <a:extLst>
              <a:ext uri="{FF2B5EF4-FFF2-40B4-BE49-F238E27FC236}">
                <a16:creationId xmlns:a16="http://schemas.microsoft.com/office/drawing/2014/main" id="{19516E16-A704-413B-92E4-4BDA93A96CAD}"/>
              </a:ext>
            </a:extLst>
          </p:cNvPr>
          <p:cNvSpPr>
            <a:spLocks noGrp="1"/>
          </p:cNvSpPr>
          <p:nvPr>
            <p:ph type="sldNum" sz="quarter" idx="12"/>
          </p:nvPr>
        </p:nvSpPr>
        <p:spPr/>
        <p:txBody>
          <a:bodyPr/>
          <a:lstStyle>
            <a:lvl1pPr>
              <a:defRPr/>
            </a:lvl1pPr>
          </a:lstStyle>
          <a:p>
            <a:pPr>
              <a:defRPr/>
            </a:pPr>
            <a:fld id="{5124BBAC-9BE1-4545-9C91-D838C7948DF2}" type="slidenum">
              <a:rPr lang="sv-FI" altLang="sv-FI"/>
              <a:pPr>
                <a:defRPr/>
              </a:pPr>
              <a:t>‹#›</a:t>
            </a:fld>
            <a:endParaRPr lang="sv-FI" altLang="sv-FI"/>
          </a:p>
        </p:txBody>
      </p:sp>
    </p:spTree>
    <p:extLst>
      <p:ext uri="{BB962C8B-B14F-4D97-AF65-F5344CB8AC3E}">
        <p14:creationId xmlns:p14="http://schemas.microsoft.com/office/powerpoint/2010/main" val="991452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endParaRPr lang="sv-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7" name="Päivämäärän paikkamerkki 3">
            <a:extLst>
              <a:ext uri="{FF2B5EF4-FFF2-40B4-BE49-F238E27FC236}">
                <a16:creationId xmlns:a16="http://schemas.microsoft.com/office/drawing/2014/main" id="{10EC6D3B-4FCF-4CE2-BAB6-0957D4D1C099}"/>
              </a:ext>
            </a:extLst>
          </p:cNvPr>
          <p:cNvSpPr>
            <a:spLocks noGrp="1"/>
          </p:cNvSpPr>
          <p:nvPr>
            <p:ph type="dt" sz="half" idx="10"/>
          </p:nvPr>
        </p:nvSpPr>
        <p:spPr/>
        <p:txBody>
          <a:bodyPr/>
          <a:lstStyle>
            <a:lvl1pPr>
              <a:defRPr/>
            </a:lvl1pPr>
          </a:lstStyle>
          <a:p>
            <a:pPr>
              <a:defRPr/>
            </a:pPr>
            <a:fld id="{8265D066-7AD6-4363-B8F3-867F02A98C26}" type="datetimeFigureOut">
              <a:rPr lang="sv-FI" altLang="sv-FI"/>
              <a:pPr>
                <a:defRPr/>
              </a:pPr>
              <a:t>24.10.2018</a:t>
            </a:fld>
            <a:endParaRPr lang="sv-FI" altLang="sv-FI"/>
          </a:p>
        </p:txBody>
      </p:sp>
      <p:sp>
        <p:nvSpPr>
          <p:cNvPr id="8" name="Alatunnisteen paikkamerkki 4">
            <a:extLst>
              <a:ext uri="{FF2B5EF4-FFF2-40B4-BE49-F238E27FC236}">
                <a16:creationId xmlns:a16="http://schemas.microsoft.com/office/drawing/2014/main" id="{9ABBCA5E-21FD-4364-9731-B2839BF769DE}"/>
              </a:ext>
            </a:extLst>
          </p:cNvPr>
          <p:cNvSpPr>
            <a:spLocks noGrp="1"/>
          </p:cNvSpPr>
          <p:nvPr>
            <p:ph type="ftr" sz="quarter" idx="11"/>
          </p:nvPr>
        </p:nvSpPr>
        <p:spPr/>
        <p:txBody>
          <a:bodyPr/>
          <a:lstStyle>
            <a:lvl1pPr>
              <a:defRPr/>
            </a:lvl1pPr>
          </a:lstStyle>
          <a:p>
            <a:pPr>
              <a:defRPr/>
            </a:pPr>
            <a:endParaRPr lang="sv-FI"/>
          </a:p>
        </p:txBody>
      </p:sp>
      <p:sp>
        <p:nvSpPr>
          <p:cNvPr id="9" name="Dian numeron paikkamerkki 5">
            <a:extLst>
              <a:ext uri="{FF2B5EF4-FFF2-40B4-BE49-F238E27FC236}">
                <a16:creationId xmlns:a16="http://schemas.microsoft.com/office/drawing/2014/main" id="{D7065D18-DB4E-4CDD-9126-695D67D103DB}"/>
              </a:ext>
            </a:extLst>
          </p:cNvPr>
          <p:cNvSpPr>
            <a:spLocks noGrp="1"/>
          </p:cNvSpPr>
          <p:nvPr>
            <p:ph type="sldNum" sz="quarter" idx="12"/>
          </p:nvPr>
        </p:nvSpPr>
        <p:spPr/>
        <p:txBody>
          <a:bodyPr/>
          <a:lstStyle>
            <a:lvl1pPr>
              <a:defRPr/>
            </a:lvl1pPr>
          </a:lstStyle>
          <a:p>
            <a:pPr>
              <a:defRPr/>
            </a:pPr>
            <a:fld id="{E80F406A-2B76-43FB-859C-84E0FD0AF0CC}" type="slidenum">
              <a:rPr lang="sv-FI" altLang="sv-FI"/>
              <a:pPr>
                <a:defRPr/>
              </a:pPr>
              <a:t>‹#›</a:t>
            </a:fld>
            <a:endParaRPr lang="sv-FI" altLang="sv-FI"/>
          </a:p>
        </p:txBody>
      </p:sp>
    </p:spTree>
    <p:extLst>
      <p:ext uri="{BB962C8B-B14F-4D97-AF65-F5344CB8AC3E}">
        <p14:creationId xmlns:p14="http://schemas.microsoft.com/office/powerpoint/2010/main" val="3447488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endParaRPr lang="sv-FI"/>
          </a:p>
        </p:txBody>
      </p:sp>
      <p:sp>
        <p:nvSpPr>
          <p:cNvPr id="3" name="Päivämäärän paikkamerkki 3">
            <a:extLst>
              <a:ext uri="{FF2B5EF4-FFF2-40B4-BE49-F238E27FC236}">
                <a16:creationId xmlns:a16="http://schemas.microsoft.com/office/drawing/2014/main" id="{1A3EAB8D-584E-4E90-AFE7-EC3B31238171}"/>
              </a:ext>
            </a:extLst>
          </p:cNvPr>
          <p:cNvSpPr>
            <a:spLocks noGrp="1"/>
          </p:cNvSpPr>
          <p:nvPr>
            <p:ph type="dt" sz="half" idx="10"/>
          </p:nvPr>
        </p:nvSpPr>
        <p:spPr/>
        <p:txBody>
          <a:bodyPr/>
          <a:lstStyle>
            <a:lvl1pPr>
              <a:defRPr/>
            </a:lvl1pPr>
          </a:lstStyle>
          <a:p>
            <a:pPr>
              <a:defRPr/>
            </a:pPr>
            <a:fld id="{D18D3F62-6176-4216-8255-46A160FE05DE}" type="datetimeFigureOut">
              <a:rPr lang="sv-FI" altLang="sv-FI"/>
              <a:pPr>
                <a:defRPr/>
              </a:pPr>
              <a:t>24.10.2018</a:t>
            </a:fld>
            <a:endParaRPr lang="sv-FI" altLang="sv-FI"/>
          </a:p>
        </p:txBody>
      </p:sp>
      <p:sp>
        <p:nvSpPr>
          <p:cNvPr id="4" name="Alatunnisteen paikkamerkki 4">
            <a:extLst>
              <a:ext uri="{FF2B5EF4-FFF2-40B4-BE49-F238E27FC236}">
                <a16:creationId xmlns:a16="http://schemas.microsoft.com/office/drawing/2014/main" id="{5D9C68E7-62C9-4D55-956C-1737AA0B9271}"/>
              </a:ext>
            </a:extLst>
          </p:cNvPr>
          <p:cNvSpPr>
            <a:spLocks noGrp="1"/>
          </p:cNvSpPr>
          <p:nvPr>
            <p:ph type="ftr" sz="quarter" idx="11"/>
          </p:nvPr>
        </p:nvSpPr>
        <p:spPr/>
        <p:txBody>
          <a:bodyPr/>
          <a:lstStyle>
            <a:lvl1pPr>
              <a:defRPr/>
            </a:lvl1pPr>
          </a:lstStyle>
          <a:p>
            <a:pPr>
              <a:defRPr/>
            </a:pPr>
            <a:endParaRPr lang="sv-FI"/>
          </a:p>
        </p:txBody>
      </p:sp>
      <p:sp>
        <p:nvSpPr>
          <p:cNvPr id="5" name="Dian numeron paikkamerkki 5">
            <a:extLst>
              <a:ext uri="{FF2B5EF4-FFF2-40B4-BE49-F238E27FC236}">
                <a16:creationId xmlns:a16="http://schemas.microsoft.com/office/drawing/2014/main" id="{8D7F52EE-9A30-4FEA-9C36-CF88A9F5BCBA}"/>
              </a:ext>
            </a:extLst>
          </p:cNvPr>
          <p:cNvSpPr>
            <a:spLocks noGrp="1"/>
          </p:cNvSpPr>
          <p:nvPr>
            <p:ph type="sldNum" sz="quarter" idx="12"/>
          </p:nvPr>
        </p:nvSpPr>
        <p:spPr/>
        <p:txBody>
          <a:bodyPr/>
          <a:lstStyle>
            <a:lvl1pPr>
              <a:defRPr/>
            </a:lvl1pPr>
          </a:lstStyle>
          <a:p>
            <a:pPr>
              <a:defRPr/>
            </a:pPr>
            <a:fld id="{A7647420-EB06-40AE-A855-0D0333893C41}" type="slidenum">
              <a:rPr lang="sv-FI" altLang="sv-FI"/>
              <a:pPr>
                <a:defRPr/>
              </a:pPr>
              <a:t>‹#›</a:t>
            </a:fld>
            <a:endParaRPr lang="sv-FI" altLang="sv-FI"/>
          </a:p>
        </p:txBody>
      </p:sp>
    </p:spTree>
    <p:extLst>
      <p:ext uri="{BB962C8B-B14F-4D97-AF65-F5344CB8AC3E}">
        <p14:creationId xmlns:p14="http://schemas.microsoft.com/office/powerpoint/2010/main" val="176140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E9991D50-A030-4F1C-B237-495B4E393AB3}"/>
              </a:ext>
            </a:extLst>
          </p:cNvPr>
          <p:cNvSpPr>
            <a:spLocks noGrp="1"/>
          </p:cNvSpPr>
          <p:nvPr>
            <p:ph type="dt" sz="half" idx="10"/>
          </p:nvPr>
        </p:nvSpPr>
        <p:spPr/>
        <p:txBody>
          <a:bodyPr/>
          <a:lstStyle>
            <a:lvl1pPr>
              <a:defRPr/>
            </a:lvl1pPr>
          </a:lstStyle>
          <a:p>
            <a:pPr>
              <a:defRPr/>
            </a:pPr>
            <a:fld id="{9239FEE4-DAC9-4E63-90C7-C95203B79B86}" type="datetimeFigureOut">
              <a:rPr lang="sv-FI" altLang="sv-FI"/>
              <a:pPr>
                <a:defRPr/>
              </a:pPr>
              <a:t>24.10.2018</a:t>
            </a:fld>
            <a:endParaRPr lang="sv-FI" altLang="sv-FI"/>
          </a:p>
        </p:txBody>
      </p:sp>
      <p:sp>
        <p:nvSpPr>
          <p:cNvPr id="3" name="Alatunnisteen paikkamerkki 4">
            <a:extLst>
              <a:ext uri="{FF2B5EF4-FFF2-40B4-BE49-F238E27FC236}">
                <a16:creationId xmlns:a16="http://schemas.microsoft.com/office/drawing/2014/main" id="{3E68D930-7B5A-454F-B751-D257F9DF96D5}"/>
              </a:ext>
            </a:extLst>
          </p:cNvPr>
          <p:cNvSpPr>
            <a:spLocks noGrp="1"/>
          </p:cNvSpPr>
          <p:nvPr>
            <p:ph type="ftr" sz="quarter" idx="11"/>
          </p:nvPr>
        </p:nvSpPr>
        <p:spPr/>
        <p:txBody>
          <a:bodyPr/>
          <a:lstStyle>
            <a:lvl1pPr>
              <a:defRPr/>
            </a:lvl1pPr>
          </a:lstStyle>
          <a:p>
            <a:pPr>
              <a:defRPr/>
            </a:pPr>
            <a:endParaRPr lang="sv-FI"/>
          </a:p>
        </p:txBody>
      </p:sp>
      <p:sp>
        <p:nvSpPr>
          <p:cNvPr id="4" name="Dian numeron paikkamerkki 5">
            <a:extLst>
              <a:ext uri="{FF2B5EF4-FFF2-40B4-BE49-F238E27FC236}">
                <a16:creationId xmlns:a16="http://schemas.microsoft.com/office/drawing/2014/main" id="{D1BED823-B551-43E2-A8A8-23EC63562BF1}"/>
              </a:ext>
            </a:extLst>
          </p:cNvPr>
          <p:cNvSpPr>
            <a:spLocks noGrp="1"/>
          </p:cNvSpPr>
          <p:nvPr>
            <p:ph type="sldNum" sz="quarter" idx="12"/>
          </p:nvPr>
        </p:nvSpPr>
        <p:spPr/>
        <p:txBody>
          <a:bodyPr/>
          <a:lstStyle>
            <a:lvl1pPr>
              <a:defRPr/>
            </a:lvl1pPr>
          </a:lstStyle>
          <a:p>
            <a:pPr>
              <a:defRPr/>
            </a:pPr>
            <a:fld id="{28D89F4A-265F-45E5-8DD7-E1713E3B8AF1}" type="slidenum">
              <a:rPr lang="sv-FI" altLang="sv-FI"/>
              <a:pPr>
                <a:defRPr/>
              </a:pPr>
              <a:t>‹#›</a:t>
            </a:fld>
            <a:endParaRPr lang="sv-FI" altLang="sv-FI"/>
          </a:p>
        </p:txBody>
      </p:sp>
    </p:spTree>
    <p:extLst>
      <p:ext uri="{BB962C8B-B14F-4D97-AF65-F5344CB8AC3E}">
        <p14:creationId xmlns:p14="http://schemas.microsoft.com/office/powerpoint/2010/main" val="99691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endParaRPr lang="sv-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sv-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3">
            <a:extLst>
              <a:ext uri="{FF2B5EF4-FFF2-40B4-BE49-F238E27FC236}">
                <a16:creationId xmlns:a16="http://schemas.microsoft.com/office/drawing/2014/main" id="{F3057A6E-165C-4094-87B3-7E4D1357C324}"/>
              </a:ext>
            </a:extLst>
          </p:cNvPr>
          <p:cNvSpPr>
            <a:spLocks noGrp="1"/>
          </p:cNvSpPr>
          <p:nvPr>
            <p:ph type="dt" sz="half" idx="10"/>
          </p:nvPr>
        </p:nvSpPr>
        <p:spPr/>
        <p:txBody>
          <a:bodyPr/>
          <a:lstStyle>
            <a:lvl1pPr>
              <a:defRPr/>
            </a:lvl1pPr>
          </a:lstStyle>
          <a:p>
            <a:pPr>
              <a:defRPr/>
            </a:pPr>
            <a:fld id="{D790B1A9-3019-47EF-B7AB-CF59612747B6}" type="datetimeFigureOut">
              <a:rPr lang="sv-FI" altLang="sv-FI"/>
              <a:pPr>
                <a:defRPr/>
              </a:pPr>
              <a:t>24.10.2018</a:t>
            </a:fld>
            <a:endParaRPr lang="sv-FI" altLang="sv-FI"/>
          </a:p>
        </p:txBody>
      </p:sp>
      <p:sp>
        <p:nvSpPr>
          <p:cNvPr id="6" name="Alatunnisteen paikkamerkki 4">
            <a:extLst>
              <a:ext uri="{FF2B5EF4-FFF2-40B4-BE49-F238E27FC236}">
                <a16:creationId xmlns:a16="http://schemas.microsoft.com/office/drawing/2014/main" id="{2B252BBE-E6D4-402E-92E6-51B7935C6C6B}"/>
              </a:ext>
            </a:extLst>
          </p:cNvPr>
          <p:cNvSpPr>
            <a:spLocks noGrp="1"/>
          </p:cNvSpPr>
          <p:nvPr>
            <p:ph type="ftr" sz="quarter" idx="11"/>
          </p:nvPr>
        </p:nvSpPr>
        <p:spPr/>
        <p:txBody>
          <a:bodyPr/>
          <a:lstStyle>
            <a:lvl1pPr>
              <a:defRPr/>
            </a:lvl1pPr>
          </a:lstStyle>
          <a:p>
            <a:pPr>
              <a:defRPr/>
            </a:pPr>
            <a:endParaRPr lang="sv-FI"/>
          </a:p>
        </p:txBody>
      </p:sp>
      <p:sp>
        <p:nvSpPr>
          <p:cNvPr id="7" name="Dian numeron paikkamerkki 5">
            <a:extLst>
              <a:ext uri="{FF2B5EF4-FFF2-40B4-BE49-F238E27FC236}">
                <a16:creationId xmlns:a16="http://schemas.microsoft.com/office/drawing/2014/main" id="{7723DCAC-4629-4B25-A6FF-0816EBBC31EE}"/>
              </a:ext>
            </a:extLst>
          </p:cNvPr>
          <p:cNvSpPr>
            <a:spLocks noGrp="1"/>
          </p:cNvSpPr>
          <p:nvPr>
            <p:ph type="sldNum" sz="quarter" idx="12"/>
          </p:nvPr>
        </p:nvSpPr>
        <p:spPr/>
        <p:txBody>
          <a:bodyPr/>
          <a:lstStyle>
            <a:lvl1pPr>
              <a:defRPr/>
            </a:lvl1pPr>
          </a:lstStyle>
          <a:p>
            <a:pPr>
              <a:defRPr/>
            </a:pPr>
            <a:fld id="{8CFA66C4-468B-429E-98C5-67A129420A36}" type="slidenum">
              <a:rPr lang="sv-FI" altLang="sv-FI"/>
              <a:pPr>
                <a:defRPr/>
              </a:pPr>
              <a:t>‹#›</a:t>
            </a:fld>
            <a:endParaRPr lang="sv-FI" altLang="sv-FI"/>
          </a:p>
        </p:txBody>
      </p:sp>
    </p:spTree>
    <p:extLst>
      <p:ext uri="{BB962C8B-B14F-4D97-AF65-F5344CB8AC3E}">
        <p14:creationId xmlns:p14="http://schemas.microsoft.com/office/powerpoint/2010/main" val="62737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endParaRPr lang="sv-FI"/>
          </a:p>
        </p:txBody>
      </p:sp>
      <p:sp>
        <p:nvSpPr>
          <p:cNvPr id="3" name="Kuvan paikkamerkki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FI" noProof="0"/>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3">
            <a:extLst>
              <a:ext uri="{FF2B5EF4-FFF2-40B4-BE49-F238E27FC236}">
                <a16:creationId xmlns:a16="http://schemas.microsoft.com/office/drawing/2014/main" id="{D607B05D-4A31-4012-9ABE-23436E18CCA4}"/>
              </a:ext>
            </a:extLst>
          </p:cNvPr>
          <p:cNvSpPr>
            <a:spLocks noGrp="1"/>
          </p:cNvSpPr>
          <p:nvPr>
            <p:ph type="dt" sz="half" idx="10"/>
          </p:nvPr>
        </p:nvSpPr>
        <p:spPr/>
        <p:txBody>
          <a:bodyPr/>
          <a:lstStyle>
            <a:lvl1pPr>
              <a:defRPr/>
            </a:lvl1pPr>
          </a:lstStyle>
          <a:p>
            <a:pPr>
              <a:defRPr/>
            </a:pPr>
            <a:fld id="{21DA7CD0-1AB1-4BF4-92B1-471C1CB3818F}" type="datetimeFigureOut">
              <a:rPr lang="sv-FI" altLang="sv-FI"/>
              <a:pPr>
                <a:defRPr/>
              </a:pPr>
              <a:t>24.10.2018</a:t>
            </a:fld>
            <a:endParaRPr lang="sv-FI" altLang="sv-FI"/>
          </a:p>
        </p:txBody>
      </p:sp>
      <p:sp>
        <p:nvSpPr>
          <p:cNvPr id="6" name="Alatunnisteen paikkamerkki 4">
            <a:extLst>
              <a:ext uri="{FF2B5EF4-FFF2-40B4-BE49-F238E27FC236}">
                <a16:creationId xmlns:a16="http://schemas.microsoft.com/office/drawing/2014/main" id="{534BAC5C-3A7B-4031-A454-499BCB553366}"/>
              </a:ext>
            </a:extLst>
          </p:cNvPr>
          <p:cNvSpPr>
            <a:spLocks noGrp="1"/>
          </p:cNvSpPr>
          <p:nvPr>
            <p:ph type="ftr" sz="quarter" idx="11"/>
          </p:nvPr>
        </p:nvSpPr>
        <p:spPr/>
        <p:txBody>
          <a:bodyPr/>
          <a:lstStyle>
            <a:lvl1pPr>
              <a:defRPr/>
            </a:lvl1pPr>
          </a:lstStyle>
          <a:p>
            <a:pPr>
              <a:defRPr/>
            </a:pPr>
            <a:endParaRPr lang="sv-FI"/>
          </a:p>
        </p:txBody>
      </p:sp>
      <p:sp>
        <p:nvSpPr>
          <p:cNvPr id="7" name="Dian numeron paikkamerkki 5">
            <a:extLst>
              <a:ext uri="{FF2B5EF4-FFF2-40B4-BE49-F238E27FC236}">
                <a16:creationId xmlns:a16="http://schemas.microsoft.com/office/drawing/2014/main" id="{2765D7F9-D2C2-4596-BD2D-2259ADC69A16}"/>
              </a:ext>
            </a:extLst>
          </p:cNvPr>
          <p:cNvSpPr>
            <a:spLocks noGrp="1"/>
          </p:cNvSpPr>
          <p:nvPr>
            <p:ph type="sldNum" sz="quarter" idx="12"/>
          </p:nvPr>
        </p:nvSpPr>
        <p:spPr/>
        <p:txBody>
          <a:bodyPr/>
          <a:lstStyle>
            <a:lvl1pPr>
              <a:defRPr/>
            </a:lvl1pPr>
          </a:lstStyle>
          <a:p>
            <a:pPr>
              <a:defRPr/>
            </a:pPr>
            <a:fld id="{1177B1C7-3C33-4FBF-B620-FD7B136CE3FF}" type="slidenum">
              <a:rPr lang="sv-FI" altLang="sv-FI"/>
              <a:pPr>
                <a:defRPr/>
              </a:pPr>
              <a:t>‹#›</a:t>
            </a:fld>
            <a:endParaRPr lang="sv-FI" altLang="sv-FI"/>
          </a:p>
        </p:txBody>
      </p:sp>
    </p:spTree>
    <p:extLst>
      <p:ext uri="{BB962C8B-B14F-4D97-AF65-F5344CB8AC3E}">
        <p14:creationId xmlns:p14="http://schemas.microsoft.com/office/powerpoint/2010/main" val="227593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Otsikon paikkamerkki 1">
            <a:extLst>
              <a:ext uri="{FF2B5EF4-FFF2-40B4-BE49-F238E27FC236}">
                <a16:creationId xmlns:a16="http://schemas.microsoft.com/office/drawing/2014/main" id="{59560DD0-67C0-4D12-805D-E2F8E47391B7}"/>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sv-FI"/>
              <a:t>Muokkaa perustyyl. napsautt.</a:t>
            </a:r>
            <a:endParaRPr lang="sv-FI" altLang="sv-FI"/>
          </a:p>
        </p:txBody>
      </p:sp>
      <p:sp>
        <p:nvSpPr>
          <p:cNvPr id="1027" name="Tekstin paikkamerkki 2">
            <a:extLst>
              <a:ext uri="{FF2B5EF4-FFF2-40B4-BE49-F238E27FC236}">
                <a16:creationId xmlns:a16="http://schemas.microsoft.com/office/drawing/2014/main" id="{A5F8EED1-DFF3-4B37-B169-4DF12F53872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sv-FI"/>
              <a:t>Muokkaa tekstin perustyylejä napsauttamalla</a:t>
            </a:r>
          </a:p>
          <a:p>
            <a:pPr lvl="1"/>
            <a:r>
              <a:rPr lang="fi-FI" altLang="sv-FI"/>
              <a:t>toinen taso</a:t>
            </a:r>
          </a:p>
          <a:p>
            <a:pPr lvl="2"/>
            <a:r>
              <a:rPr lang="fi-FI" altLang="sv-FI"/>
              <a:t>kolmas taso</a:t>
            </a:r>
          </a:p>
          <a:p>
            <a:pPr lvl="3"/>
            <a:r>
              <a:rPr lang="fi-FI" altLang="sv-FI"/>
              <a:t>neljäs taso</a:t>
            </a:r>
          </a:p>
          <a:p>
            <a:pPr lvl="4"/>
            <a:r>
              <a:rPr lang="fi-FI" altLang="sv-FI"/>
              <a:t>viides taso</a:t>
            </a:r>
            <a:endParaRPr lang="sv-FI" altLang="sv-FI"/>
          </a:p>
        </p:txBody>
      </p:sp>
      <p:sp>
        <p:nvSpPr>
          <p:cNvPr id="4" name="Päivämäärän paikkamerkki 3">
            <a:extLst>
              <a:ext uri="{FF2B5EF4-FFF2-40B4-BE49-F238E27FC236}">
                <a16:creationId xmlns:a16="http://schemas.microsoft.com/office/drawing/2014/main" id="{9BBD2F7B-A3C8-401D-B502-68B5974AB37A}"/>
              </a:ext>
            </a:extLst>
          </p:cNvPr>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mn-cs"/>
              </a:defRPr>
            </a:lvl1pPr>
          </a:lstStyle>
          <a:p>
            <a:pPr>
              <a:defRPr/>
            </a:pPr>
            <a:fld id="{2CA70DD2-861F-4399-A7E0-4EA563173960}" type="datetimeFigureOut">
              <a:rPr lang="sv-FI" altLang="sv-FI"/>
              <a:pPr>
                <a:defRPr/>
              </a:pPr>
              <a:t>24.10.2018</a:t>
            </a:fld>
            <a:endParaRPr lang="sv-FI" altLang="sv-FI"/>
          </a:p>
        </p:txBody>
      </p:sp>
      <p:sp>
        <p:nvSpPr>
          <p:cNvPr id="5" name="Alatunnisteen paikkamerkki 4">
            <a:extLst>
              <a:ext uri="{FF2B5EF4-FFF2-40B4-BE49-F238E27FC236}">
                <a16:creationId xmlns:a16="http://schemas.microsoft.com/office/drawing/2014/main" id="{20A5C08A-371C-4C19-B620-DD35A9575B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sv-FI"/>
          </a:p>
        </p:txBody>
      </p:sp>
      <p:sp>
        <p:nvSpPr>
          <p:cNvPr id="6" name="Dian numeron paikkamerkki 5">
            <a:extLst>
              <a:ext uri="{FF2B5EF4-FFF2-40B4-BE49-F238E27FC236}">
                <a16:creationId xmlns:a16="http://schemas.microsoft.com/office/drawing/2014/main" id="{3AE111D0-F640-4539-92F7-2AF625EC1328}"/>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mn-cs"/>
              </a:defRPr>
            </a:lvl1pPr>
          </a:lstStyle>
          <a:p>
            <a:pPr>
              <a:defRPr/>
            </a:pPr>
            <a:fld id="{C514E25D-3662-487F-988C-CAAB590A68CC}" type="slidenum">
              <a:rPr lang="sv-FI" altLang="sv-FI"/>
              <a:pPr>
                <a:defRPr/>
              </a:pPr>
              <a:t>‹#›</a:t>
            </a:fld>
            <a:endParaRPr lang="sv-FI" altLang="sv-FI"/>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S PGothic" panose="020B0600070205080204" pitchFamily="34" charset="-128"/>
          <a:cs typeface="MS PGothic" panose="020B0600070205080204" pitchFamily="34" charset="-128"/>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MS PGothic" panose="020B0600070205080204" pitchFamily="34" charset="-128"/>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MS PGothic" panose="020B0600070205080204" pitchFamily="34" charset="-128"/>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MS PGothic" panose="020B0600070205080204" pitchFamily="34" charset="-128"/>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MS PGothic" panose="020B0600070205080204" pitchFamily="34" charset="-128"/>
          <a:cs typeface="MS PGothic" panose="020B0600070205080204" pitchFamily="34" charset="-128"/>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kulttuuriakaikille.fi/tietoa_meista_julkaisut_julkaisusarja" TargetMode="External"/><Relationship Id="rId4" Type="http://schemas.openxmlformats.org/officeDocument/2006/relationships/image" Target="../media/image10.jpg"/></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mira.haataja@cultureforall.f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hyperlink" Target="http://www.kulttuuriakaikille.fi/kaikukort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Kuva 5">
            <a:extLst>
              <a:ext uri="{FF2B5EF4-FFF2-40B4-BE49-F238E27FC236}">
                <a16:creationId xmlns:a16="http://schemas.microsoft.com/office/drawing/2014/main" id="{60E82170-476D-426A-9668-EFC67FD0D9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91725" y="5944951"/>
            <a:ext cx="113562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Kuva 6">
            <a:extLst>
              <a:ext uri="{FF2B5EF4-FFF2-40B4-BE49-F238E27FC236}">
                <a16:creationId xmlns:a16="http://schemas.microsoft.com/office/drawing/2014/main" id="{82942590-46AA-40B6-BE11-630B96FF2FC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99107" y="5944951"/>
            <a:ext cx="2369561" cy="84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Kuva 6">
            <a:extLst>
              <a:ext uri="{FF2B5EF4-FFF2-40B4-BE49-F238E27FC236}">
                <a16:creationId xmlns:a16="http://schemas.microsoft.com/office/drawing/2014/main" id="{C9B06EF7-B297-4E69-9266-8021BFFA5C3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646363"/>
            <a:ext cx="510540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Kuva 3">
            <a:extLst>
              <a:ext uri="{FF2B5EF4-FFF2-40B4-BE49-F238E27FC236}">
                <a16:creationId xmlns:a16="http://schemas.microsoft.com/office/drawing/2014/main" id="{705A31D9-D0CB-4E79-BCE0-16661B004CD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93663" y="0"/>
            <a:ext cx="12098337" cy="140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Kuva 6">
            <a:extLst>
              <a:ext uri="{FF2B5EF4-FFF2-40B4-BE49-F238E27FC236}">
                <a16:creationId xmlns:a16="http://schemas.microsoft.com/office/drawing/2014/main" id="{C9043F73-DEB8-468B-AEDE-08341812884F}"/>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173926" y="6096001"/>
            <a:ext cx="2146038"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Tekstiruutu 1">
            <a:extLst>
              <a:ext uri="{FF2B5EF4-FFF2-40B4-BE49-F238E27FC236}">
                <a16:creationId xmlns:a16="http://schemas.microsoft.com/office/drawing/2014/main" id="{91147E60-8377-41C2-A85C-92C82414FD0C}"/>
              </a:ext>
            </a:extLst>
          </p:cNvPr>
          <p:cNvSpPr txBox="1">
            <a:spLocks noChangeArrowheads="1"/>
          </p:cNvSpPr>
          <p:nvPr/>
        </p:nvSpPr>
        <p:spPr bwMode="auto">
          <a:xfrm>
            <a:off x="254000" y="5822950"/>
            <a:ext cx="49149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cs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cs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9pPr>
          </a:lstStyle>
          <a:p>
            <a:pPr>
              <a:lnSpc>
                <a:spcPct val="100000"/>
              </a:lnSpc>
              <a:spcBef>
                <a:spcPct val="0"/>
              </a:spcBef>
              <a:buNone/>
            </a:pPr>
            <a:br>
              <a:rPr lang="en-US" altLang="sv-FI" sz="1800" dirty="0">
                <a:solidFill>
                  <a:srgbClr val="FF0000"/>
                </a:solidFill>
                <a:cs typeface="Calibri"/>
              </a:rPr>
            </a:br>
            <a:r>
              <a:rPr lang="en-US" altLang="sv-FI" sz="2400" dirty="0" err="1"/>
              <a:t>Kulttuuria</a:t>
            </a:r>
            <a:r>
              <a:rPr lang="en-US" altLang="sv-FI" sz="2400" dirty="0"/>
              <a:t> </a:t>
            </a:r>
            <a:r>
              <a:rPr lang="en-US" altLang="sv-FI" sz="2400" dirty="0" err="1"/>
              <a:t>kaikille</a:t>
            </a:r>
            <a:r>
              <a:rPr lang="en-US" altLang="sv-FI" sz="2400" dirty="0"/>
              <a:t> -</a:t>
            </a:r>
            <a:r>
              <a:rPr lang="en-US" altLang="sv-FI" sz="2400" dirty="0" err="1"/>
              <a:t>palvelu</a:t>
            </a:r>
            <a:r>
              <a:rPr lang="en-US" altLang="sv-FI" sz="2400" dirty="0"/>
              <a:t>,  2018.</a:t>
            </a:r>
          </a:p>
        </p:txBody>
      </p:sp>
      <p:sp>
        <p:nvSpPr>
          <p:cNvPr id="5129" name="Suorakulmio 8">
            <a:extLst>
              <a:ext uri="{FF2B5EF4-FFF2-40B4-BE49-F238E27FC236}">
                <a16:creationId xmlns:a16="http://schemas.microsoft.com/office/drawing/2014/main" id="{C6F0EE81-ECE0-4350-9EB4-1F215307B5E9}"/>
              </a:ext>
            </a:extLst>
          </p:cNvPr>
          <p:cNvSpPr>
            <a:spLocks noChangeArrowheads="1"/>
          </p:cNvSpPr>
          <p:nvPr/>
        </p:nvSpPr>
        <p:spPr bwMode="auto">
          <a:xfrm>
            <a:off x="2495550" y="4125913"/>
            <a:ext cx="82883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cs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cs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cs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cs typeface="MS PGothic" panose="020B0600070205080204" pitchFamily="34" charset="-128"/>
              </a:defRPr>
            </a:lvl9pPr>
          </a:lstStyle>
          <a:p>
            <a:pPr>
              <a:lnSpc>
                <a:spcPct val="100000"/>
              </a:lnSpc>
              <a:spcBef>
                <a:spcPct val="0"/>
              </a:spcBef>
              <a:buNone/>
            </a:pPr>
            <a:r>
              <a:rPr lang="en-US" altLang="sv-FI" sz="3600" dirty="0" err="1"/>
              <a:t>Espoon</a:t>
            </a:r>
            <a:r>
              <a:rPr lang="en-US" altLang="sv-FI" sz="3600" dirty="0"/>
              <a:t> ja </a:t>
            </a:r>
            <a:r>
              <a:rPr lang="en-US" altLang="sv-FI" sz="3600" dirty="0" err="1"/>
              <a:t>Kainuun</a:t>
            </a:r>
            <a:r>
              <a:rPr lang="en-US" altLang="sv-FI" sz="3600" dirty="0"/>
              <a:t> </a:t>
            </a:r>
            <a:r>
              <a:rPr lang="en-US" altLang="sv-FI" sz="3600" dirty="0" err="1"/>
              <a:t>Kaikukortti-tilastojen</a:t>
            </a:r>
            <a:r>
              <a:rPr lang="en-US" altLang="sv-FI" sz="3600" dirty="0"/>
              <a:t> </a:t>
            </a:r>
            <a:r>
              <a:rPr lang="en-US" altLang="sv-FI" sz="3600" dirty="0" err="1"/>
              <a:t>koostetta</a:t>
            </a:r>
            <a:r>
              <a:rPr lang="en-US" altLang="sv-FI" sz="3600" dirty="0"/>
              <a:t> </a:t>
            </a:r>
            <a:r>
              <a:rPr lang="en-US" altLang="sv-FI" sz="3600" dirty="0" err="1"/>
              <a:t>vuosilta</a:t>
            </a:r>
            <a:r>
              <a:rPr lang="en-US" altLang="sv-FI" sz="3600"/>
              <a:t> 2015–2017 </a:t>
            </a:r>
            <a:endParaRPr lang="en-US" altLang="sv-FI" sz="3600">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pic>
        <p:nvPicPr>
          <p:cNvPr id="281" name="Shape 281"/>
          <p:cNvPicPr preferRelativeResize="0"/>
          <p:nvPr/>
        </p:nvPicPr>
        <p:blipFill rotWithShape="1">
          <a:blip r:embed="rId3">
            <a:alphaModFix/>
          </a:blip>
          <a:srcRect/>
          <a:stretch/>
        </p:blipFill>
        <p:spPr>
          <a:xfrm rot="5400000">
            <a:off x="-1885751" y="4475744"/>
            <a:ext cx="4268007" cy="496502"/>
          </a:xfrm>
          <a:prstGeom prst="rect">
            <a:avLst/>
          </a:prstGeom>
          <a:noFill/>
          <a:ln>
            <a:noFill/>
          </a:ln>
        </p:spPr>
      </p:pic>
      <p:pic>
        <p:nvPicPr>
          <p:cNvPr id="282" name="Shape 282"/>
          <p:cNvPicPr preferRelativeResize="0"/>
          <p:nvPr/>
        </p:nvPicPr>
        <p:blipFill rotWithShape="1">
          <a:blip r:embed="rId3">
            <a:alphaModFix/>
          </a:blip>
          <a:srcRect/>
          <a:stretch/>
        </p:blipFill>
        <p:spPr>
          <a:xfrm rot="5400000">
            <a:off x="-1885752" y="1885752"/>
            <a:ext cx="4268007" cy="496502"/>
          </a:xfrm>
          <a:prstGeom prst="rect">
            <a:avLst/>
          </a:prstGeom>
          <a:noFill/>
          <a:ln>
            <a:noFill/>
          </a:ln>
        </p:spPr>
      </p:pic>
      <p:pic>
        <p:nvPicPr>
          <p:cNvPr id="21" name="Shape 306" descr="kaikukortti_logo_transp_02_.jpg"/>
          <p:cNvPicPr preferRelativeResize="0"/>
          <p:nvPr/>
        </p:nvPicPr>
        <p:blipFill>
          <a:blip r:embed="rId4">
            <a:alphaModFix/>
          </a:blip>
          <a:stretch>
            <a:fillRect/>
          </a:stretch>
        </p:blipFill>
        <p:spPr>
          <a:xfrm>
            <a:off x="740603" y="246049"/>
            <a:ext cx="2977697" cy="725499"/>
          </a:xfrm>
          <a:prstGeom prst="rect">
            <a:avLst/>
          </a:prstGeom>
          <a:noFill/>
          <a:ln>
            <a:noFill/>
          </a:ln>
        </p:spPr>
      </p:pic>
      <p:sp>
        <p:nvSpPr>
          <p:cNvPr id="3" name="Tekstiruutu 2">
            <a:extLst>
              <a:ext uri="{FF2B5EF4-FFF2-40B4-BE49-F238E27FC236}">
                <a16:creationId xmlns:a16="http://schemas.microsoft.com/office/drawing/2014/main" id="{E70E9C73-CF04-4DAD-AADF-057058FC0C78}"/>
              </a:ext>
            </a:extLst>
          </p:cNvPr>
          <p:cNvSpPr txBox="1"/>
          <p:nvPr/>
        </p:nvSpPr>
        <p:spPr>
          <a:xfrm>
            <a:off x="1508760" y="5727362"/>
            <a:ext cx="8886865" cy="923330"/>
          </a:xfrm>
          <a:prstGeom prst="rect">
            <a:avLst/>
          </a:prstGeom>
          <a:noFill/>
        </p:spPr>
        <p:txBody>
          <a:bodyPr wrap="square" rtlCol="0" anchor="t">
            <a:spAutoFit/>
          </a:bodyPr>
          <a:lstStyle/>
          <a:p>
            <a:r>
              <a:rPr lang="en-US" altLang="sv-FI" b="1" dirty="0">
                <a:solidFill>
                  <a:srgbClr val="FF0000"/>
                </a:solidFill>
              </a:rPr>
              <a:t>* </a:t>
            </a:r>
            <a:r>
              <a:rPr lang="en-US" altLang="sv-FI" dirty="0" err="1"/>
              <a:t>Tässä</a:t>
            </a:r>
            <a:r>
              <a:rPr lang="en-US" altLang="sv-FI" dirty="0"/>
              <a:t> </a:t>
            </a:r>
            <a:r>
              <a:rPr lang="en-US" altLang="sv-FI" dirty="0" err="1"/>
              <a:t>ei</a:t>
            </a:r>
            <a:r>
              <a:rPr lang="en-US" altLang="sv-FI" dirty="0"/>
              <a:t> ole </a:t>
            </a:r>
            <a:r>
              <a:rPr lang="en-US" altLang="sv-FI" dirty="0" err="1"/>
              <a:t>eritelty</a:t>
            </a:r>
            <a:r>
              <a:rPr lang="en-US" altLang="sv-FI" dirty="0"/>
              <a:t>, </a:t>
            </a:r>
            <a:r>
              <a:rPr lang="en-US" altLang="sv-FI" dirty="0" err="1"/>
              <a:t>onko</a:t>
            </a:r>
            <a:r>
              <a:rPr lang="en-US" altLang="sv-FI" dirty="0"/>
              <a:t> </a:t>
            </a:r>
            <a:r>
              <a:rPr lang="en-US" altLang="sv-FI" dirty="0" err="1"/>
              <a:t>korttia</a:t>
            </a:r>
            <a:r>
              <a:rPr lang="en-US" altLang="sv-FI" dirty="0"/>
              <a:t> </a:t>
            </a:r>
            <a:r>
              <a:rPr lang="en-US" altLang="sv-FI" dirty="0" err="1"/>
              <a:t>käytetty</a:t>
            </a:r>
            <a:r>
              <a:rPr lang="en-US" altLang="sv-FI" dirty="0"/>
              <a:t> </a:t>
            </a:r>
            <a:r>
              <a:rPr lang="en-US" altLang="sv-FI" dirty="0" err="1"/>
              <a:t>kulttuuripalvelussa</a:t>
            </a:r>
            <a:r>
              <a:rPr lang="en-US" altLang="sv-FI" dirty="0"/>
              <a:t> </a:t>
            </a:r>
            <a:r>
              <a:rPr lang="en-US" altLang="sv-FI" dirty="0" err="1"/>
              <a:t>vai</a:t>
            </a:r>
            <a:r>
              <a:rPr lang="en-US" altLang="sv-FI" dirty="0"/>
              <a:t> </a:t>
            </a:r>
            <a:r>
              <a:rPr lang="en-US" altLang="sv-FI" dirty="0" err="1"/>
              <a:t>kurssipaikan</a:t>
            </a:r>
            <a:r>
              <a:rPr lang="en-US" altLang="sv-FI" dirty="0"/>
              <a:t> </a:t>
            </a:r>
            <a:r>
              <a:rPr lang="en-US" altLang="sv-FI" dirty="0" err="1"/>
              <a:t>hankkimiseen</a:t>
            </a:r>
            <a:r>
              <a:rPr lang="en-US" altLang="sv-FI" dirty="0"/>
              <a:t>: </a:t>
            </a:r>
            <a:r>
              <a:rPr lang="en-US" altLang="sv-FI" dirty="0" err="1"/>
              <a:t>yksi</a:t>
            </a:r>
            <a:r>
              <a:rPr lang="en-US" altLang="sv-FI" dirty="0"/>
              <a:t> </a:t>
            </a:r>
            <a:r>
              <a:rPr lang="en-US" altLang="sv-FI" dirty="0" err="1"/>
              <a:t>Kaikukortin</a:t>
            </a:r>
            <a:r>
              <a:rPr lang="en-US" altLang="sv-FI" dirty="0"/>
              <a:t> </a:t>
            </a:r>
            <a:r>
              <a:rPr lang="en-US" altLang="sv-FI" dirty="0" err="1"/>
              <a:t>käyttökerta</a:t>
            </a:r>
            <a:r>
              <a:rPr lang="en-US" altLang="sv-FI" dirty="0"/>
              <a:t> </a:t>
            </a:r>
            <a:r>
              <a:rPr lang="en-US" altLang="sv-FI" dirty="0" err="1"/>
              <a:t>voi</a:t>
            </a:r>
            <a:r>
              <a:rPr lang="en-US" altLang="sv-FI" dirty="0"/>
              <a:t> </a:t>
            </a:r>
            <a:r>
              <a:rPr lang="en-US" altLang="sv-FI" dirty="0" err="1"/>
              <a:t>tarkoittaa</a:t>
            </a:r>
            <a:r>
              <a:rPr lang="en-US" altLang="sv-FI" dirty="0"/>
              <a:t> </a:t>
            </a:r>
            <a:r>
              <a:rPr lang="en-US" altLang="sv-FI" dirty="0" err="1"/>
              <a:t>joko</a:t>
            </a:r>
            <a:r>
              <a:rPr lang="en-US" altLang="sv-FI" dirty="0"/>
              <a:t> </a:t>
            </a:r>
            <a:r>
              <a:rPr lang="en-US" altLang="sv-FI" dirty="0" err="1"/>
              <a:t>yksittäisen</a:t>
            </a:r>
            <a:r>
              <a:rPr lang="en-US" altLang="sv-FI" dirty="0"/>
              <a:t> </a:t>
            </a:r>
            <a:r>
              <a:rPr lang="en-US" altLang="sv-FI" dirty="0" err="1"/>
              <a:t>lipun</a:t>
            </a:r>
            <a:r>
              <a:rPr lang="en-US" altLang="sv-FI" dirty="0"/>
              <a:t> tai </a:t>
            </a:r>
            <a:r>
              <a:rPr lang="en-US" altLang="sv-FI" dirty="0" err="1"/>
              <a:t>kurssipaikan</a:t>
            </a:r>
            <a:r>
              <a:rPr lang="en-US" altLang="sv-FI" dirty="0"/>
              <a:t> </a:t>
            </a:r>
            <a:r>
              <a:rPr lang="en-US" altLang="sv-FI" dirty="0" err="1"/>
              <a:t>hankkimista</a:t>
            </a:r>
            <a:r>
              <a:rPr lang="en-US" altLang="sv-FI" dirty="0"/>
              <a:t> tai </a:t>
            </a:r>
            <a:r>
              <a:rPr lang="en-US" altLang="sv-FI" dirty="0" err="1"/>
              <a:t>jopa</a:t>
            </a:r>
            <a:r>
              <a:rPr lang="en-US" altLang="sv-FI" dirty="0"/>
              <a:t> </a:t>
            </a:r>
            <a:r>
              <a:rPr lang="en-US" altLang="sv-FI" dirty="0" err="1"/>
              <a:t>kansalaisopiston</a:t>
            </a:r>
            <a:r>
              <a:rPr lang="en-US" altLang="sv-FI" dirty="0"/>
              <a:t> </a:t>
            </a:r>
            <a:r>
              <a:rPr lang="en-US" altLang="sv-FI" dirty="0" err="1"/>
              <a:t>kausikorttia</a:t>
            </a:r>
            <a:r>
              <a:rPr lang="en-US" altLang="sv-FI" dirty="0"/>
              <a:t>.</a:t>
            </a:r>
          </a:p>
        </p:txBody>
      </p:sp>
      <p:graphicFrame>
        <p:nvGraphicFramePr>
          <p:cNvPr id="6" name="Taulukko 5">
            <a:extLst>
              <a:ext uri="{FF2B5EF4-FFF2-40B4-BE49-F238E27FC236}">
                <a16:creationId xmlns:a16="http://schemas.microsoft.com/office/drawing/2014/main" id="{60A5A88D-11D3-AB4B-9912-3F9622923816}"/>
              </a:ext>
            </a:extLst>
          </p:cNvPr>
          <p:cNvGraphicFramePr>
            <a:graphicFrameLocks noGrp="1"/>
          </p:cNvGraphicFramePr>
          <p:nvPr>
            <p:extLst>
              <p:ext uri="{D42A27DB-BD31-4B8C-83A1-F6EECF244321}">
                <p14:modId xmlns:p14="http://schemas.microsoft.com/office/powerpoint/2010/main" val="2277819111"/>
              </p:ext>
            </p:extLst>
          </p:nvPr>
        </p:nvGraphicFramePr>
        <p:xfrm>
          <a:off x="1508760" y="1281069"/>
          <a:ext cx="9578340" cy="4219210"/>
        </p:xfrm>
        <a:graphic>
          <a:graphicData uri="http://schemas.openxmlformats.org/drawingml/2006/table">
            <a:tbl>
              <a:tblPr firstRow="1" bandRow="1">
                <a:tableStyleId>{8A107856-5554-42FB-B03E-39F5DBC370BA}</a:tableStyleId>
              </a:tblPr>
              <a:tblGrid>
                <a:gridCol w="2394585">
                  <a:extLst>
                    <a:ext uri="{9D8B030D-6E8A-4147-A177-3AD203B41FA5}">
                      <a16:colId xmlns:a16="http://schemas.microsoft.com/office/drawing/2014/main" val="4172962231"/>
                    </a:ext>
                  </a:extLst>
                </a:gridCol>
                <a:gridCol w="2394585">
                  <a:extLst>
                    <a:ext uri="{9D8B030D-6E8A-4147-A177-3AD203B41FA5}">
                      <a16:colId xmlns:a16="http://schemas.microsoft.com/office/drawing/2014/main" val="2667824603"/>
                    </a:ext>
                  </a:extLst>
                </a:gridCol>
                <a:gridCol w="2394585">
                  <a:extLst>
                    <a:ext uri="{9D8B030D-6E8A-4147-A177-3AD203B41FA5}">
                      <a16:colId xmlns:a16="http://schemas.microsoft.com/office/drawing/2014/main" val="660727156"/>
                    </a:ext>
                  </a:extLst>
                </a:gridCol>
                <a:gridCol w="2394585">
                  <a:extLst>
                    <a:ext uri="{9D8B030D-6E8A-4147-A177-3AD203B41FA5}">
                      <a16:colId xmlns:a16="http://schemas.microsoft.com/office/drawing/2014/main" val="3510967715"/>
                    </a:ext>
                  </a:extLst>
                </a:gridCol>
              </a:tblGrid>
              <a:tr h="1257300">
                <a:tc>
                  <a:txBody>
                    <a:bodyPr/>
                    <a:lstStyle/>
                    <a:p>
                      <a:endParaRPr lang="fi-FI"/>
                    </a:p>
                  </a:txBody>
                  <a:tcPr>
                    <a:noFill/>
                  </a:tcPr>
                </a:tc>
                <a:tc>
                  <a:txBody>
                    <a:bodyPr/>
                    <a:lstStyle/>
                    <a:p>
                      <a:endParaRPr lang="en-US" altLang="sv-FI" sz="1800" b="1"/>
                    </a:p>
                    <a:p>
                      <a:r>
                        <a:rPr lang="en-US" altLang="sv-FI" sz="1800" b="1" err="1"/>
                        <a:t>Kortinhaltijoita</a:t>
                      </a:r>
                      <a:r>
                        <a:rPr lang="en-US" altLang="sv-FI" sz="1800" b="1"/>
                        <a:t> </a:t>
                      </a:r>
                      <a:endParaRPr lang="fi-FI"/>
                    </a:p>
                  </a:txBody>
                  <a:tcPr>
                    <a:noFill/>
                  </a:tcPr>
                </a:tc>
                <a:tc>
                  <a:txBody>
                    <a:bodyPr/>
                    <a:lstStyle/>
                    <a:p>
                      <a:endParaRPr lang="fi-FI"/>
                    </a:p>
                    <a:p>
                      <a:r>
                        <a:rPr lang="en-US" altLang="sv-FI" sz="1800" b="1" err="1"/>
                        <a:t>Korttien</a:t>
                      </a:r>
                      <a:r>
                        <a:rPr lang="en-US" altLang="sv-FI" sz="1800" b="1"/>
                        <a:t> </a:t>
                      </a:r>
                      <a:r>
                        <a:rPr lang="en-US" altLang="sv-FI" sz="1800" b="1" err="1"/>
                        <a:t>käyttömäärä</a:t>
                      </a:r>
                      <a:r>
                        <a:rPr lang="en-US" altLang="sv-FI" sz="1800" b="1">
                          <a:solidFill>
                            <a:srgbClr val="FF0000"/>
                          </a:solidFill>
                        </a:rPr>
                        <a:t>* </a:t>
                      </a:r>
                      <a:endParaRPr lang="fi-FI"/>
                    </a:p>
                  </a:txBody>
                  <a:tcPr>
                    <a:noFill/>
                  </a:tcPr>
                </a:tc>
                <a:tc>
                  <a:txBody>
                    <a:bodyPr/>
                    <a:lstStyle/>
                    <a:p>
                      <a:endParaRPr lang="fi-FI"/>
                    </a:p>
                    <a:p>
                      <a:r>
                        <a:rPr lang="fi-FI"/>
                        <a:t>Korttien käyttöaste </a:t>
                      </a:r>
                      <a:br>
                        <a:rPr lang="fi-FI"/>
                      </a:br>
                      <a:r>
                        <a:rPr lang="fi-FI"/>
                        <a:t>(= kuinka monta jaettua Kaikukorttia on ehditty käyttää), %</a:t>
                      </a:r>
                    </a:p>
                    <a:p>
                      <a:endParaRPr lang="fi-FI"/>
                    </a:p>
                  </a:txBody>
                  <a:tcPr>
                    <a:noFill/>
                  </a:tcPr>
                </a:tc>
                <a:extLst>
                  <a:ext uri="{0D108BD9-81ED-4DB2-BD59-A6C34878D82A}">
                    <a16:rowId xmlns:a16="http://schemas.microsoft.com/office/drawing/2014/main" val="253549449"/>
                  </a:ext>
                </a:extLst>
              </a:tr>
              <a:tr h="503690">
                <a:tc>
                  <a:txBody>
                    <a:bodyPr/>
                    <a:lstStyle/>
                    <a:p>
                      <a:r>
                        <a:rPr lang="en-US" altLang="sv-FI" sz="1800" b="1"/>
                        <a:t>Espoo 2015 (9kk)</a:t>
                      </a:r>
                      <a:endParaRPr lang="fi-FI"/>
                    </a:p>
                  </a:txBody>
                  <a:tcPr>
                    <a:solidFill>
                      <a:srgbClr val="CEEAB0"/>
                    </a:solidFill>
                  </a:tcPr>
                </a:tc>
                <a:tc>
                  <a:txBody>
                    <a:bodyPr/>
                    <a:lstStyle/>
                    <a:p>
                      <a:r>
                        <a:rPr lang="fi-FI"/>
                        <a:t>1000</a:t>
                      </a:r>
                    </a:p>
                  </a:txBody>
                  <a:tcPr>
                    <a:solidFill>
                      <a:srgbClr val="CEEAB0"/>
                    </a:solidFill>
                  </a:tcPr>
                </a:tc>
                <a:tc>
                  <a:txBody>
                    <a:bodyPr/>
                    <a:lstStyle/>
                    <a:p>
                      <a:r>
                        <a:rPr lang="fi-FI"/>
                        <a:t>610</a:t>
                      </a:r>
                    </a:p>
                  </a:txBody>
                  <a:tcPr>
                    <a:solidFill>
                      <a:srgbClr val="CEEAB0"/>
                    </a:solidFill>
                  </a:tcPr>
                </a:tc>
                <a:tc>
                  <a:txBody>
                    <a:bodyPr/>
                    <a:lstStyle/>
                    <a:p>
                      <a:r>
                        <a:rPr lang="fi-FI"/>
                        <a:t>18 %</a:t>
                      </a:r>
                    </a:p>
                  </a:txBody>
                  <a:tcPr>
                    <a:solidFill>
                      <a:srgbClr val="CEEAB0"/>
                    </a:solidFill>
                  </a:tcPr>
                </a:tc>
                <a:extLst>
                  <a:ext uri="{0D108BD9-81ED-4DB2-BD59-A6C34878D82A}">
                    <a16:rowId xmlns:a16="http://schemas.microsoft.com/office/drawing/2014/main" val="589909037"/>
                  </a:ext>
                </a:extLst>
              </a:tr>
              <a:tr h="469400">
                <a:tc>
                  <a:txBody>
                    <a:bodyPr/>
                    <a:lstStyle/>
                    <a:p>
                      <a:r>
                        <a:rPr lang="en-US" altLang="sv-FI" sz="1800" b="1"/>
                        <a:t>Espoo 2016	</a:t>
                      </a:r>
                      <a:endParaRPr lang="fi-FI"/>
                    </a:p>
                  </a:txBody>
                  <a:tcPr>
                    <a:solidFill>
                      <a:srgbClr val="CEEAB0"/>
                    </a:solidFill>
                  </a:tcPr>
                </a:tc>
                <a:tc>
                  <a:txBody>
                    <a:bodyPr/>
                    <a:lstStyle/>
                    <a:p>
                      <a:r>
                        <a:rPr lang="fi-FI"/>
                        <a:t>1320</a:t>
                      </a:r>
                    </a:p>
                  </a:txBody>
                  <a:tcPr>
                    <a:solidFill>
                      <a:srgbClr val="CEEAB0"/>
                    </a:solidFill>
                  </a:tcPr>
                </a:tc>
                <a:tc>
                  <a:txBody>
                    <a:bodyPr/>
                    <a:lstStyle/>
                    <a:p>
                      <a:r>
                        <a:rPr lang="fi-FI"/>
                        <a:t>1355</a:t>
                      </a:r>
                    </a:p>
                  </a:txBody>
                  <a:tcPr>
                    <a:solidFill>
                      <a:srgbClr val="CEEAB0"/>
                    </a:solidFill>
                  </a:tcPr>
                </a:tc>
                <a:tc>
                  <a:txBody>
                    <a:bodyPr/>
                    <a:lstStyle/>
                    <a:p>
                      <a:r>
                        <a:rPr lang="fi-FI"/>
                        <a:t>27 %</a:t>
                      </a:r>
                    </a:p>
                  </a:txBody>
                  <a:tcPr>
                    <a:solidFill>
                      <a:srgbClr val="CEEAB0"/>
                    </a:solidFill>
                  </a:tcPr>
                </a:tc>
                <a:extLst>
                  <a:ext uri="{0D108BD9-81ED-4DB2-BD59-A6C34878D82A}">
                    <a16:rowId xmlns:a16="http://schemas.microsoft.com/office/drawing/2014/main" val="1230576871"/>
                  </a:ext>
                </a:extLst>
              </a:tr>
              <a:tr h="502920">
                <a:tc>
                  <a:txBody>
                    <a:bodyPr/>
                    <a:lstStyle/>
                    <a:p>
                      <a:r>
                        <a:rPr lang="en-US" altLang="sv-FI" sz="1800" b="1"/>
                        <a:t>Espoo 2017</a:t>
                      </a:r>
                      <a:endParaRPr lang="fi-FI"/>
                    </a:p>
                  </a:txBody>
                  <a:tcPr>
                    <a:solidFill>
                      <a:srgbClr val="CEEAB0"/>
                    </a:solidFill>
                  </a:tcPr>
                </a:tc>
                <a:tc>
                  <a:txBody>
                    <a:bodyPr/>
                    <a:lstStyle/>
                    <a:p>
                      <a:r>
                        <a:rPr lang="fi-FI"/>
                        <a:t>1481</a:t>
                      </a:r>
                    </a:p>
                  </a:txBody>
                  <a:tcPr>
                    <a:solidFill>
                      <a:srgbClr val="CEEAB0"/>
                    </a:solidFill>
                  </a:tcPr>
                </a:tc>
                <a:tc>
                  <a:txBody>
                    <a:bodyPr/>
                    <a:lstStyle/>
                    <a:p>
                      <a:r>
                        <a:rPr lang="fi-FI"/>
                        <a:t>1956</a:t>
                      </a:r>
                    </a:p>
                  </a:txBody>
                  <a:tcPr>
                    <a:solidFill>
                      <a:srgbClr val="CEEAB0"/>
                    </a:solidFill>
                  </a:tcPr>
                </a:tc>
                <a:tc>
                  <a:txBody>
                    <a:bodyPr/>
                    <a:lstStyle/>
                    <a:p>
                      <a:r>
                        <a:rPr lang="fi-FI"/>
                        <a:t>36 % </a:t>
                      </a:r>
                    </a:p>
                  </a:txBody>
                  <a:tcPr>
                    <a:solidFill>
                      <a:srgbClr val="CEEAB0"/>
                    </a:solidFill>
                  </a:tcPr>
                </a:tc>
                <a:extLst>
                  <a:ext uri="{0D108BD9-81ED-4DB2-BD59-A6C34878D82A}">
                    <a16:rowId xmlns:a16="http://schemas.microsoft.com/office/drawing/2014/main" val="1066201292"/>
                  </a:ext>
                </a:extLst>
              </a:tr>
              <a:tr h="502920">
                <a:tc>
                  <a:txBody>
                    <a:bodyPr/>
                    <a:lstStyle/>
                    <a:p>
                      <a:r>
                        <a:rPr lang="en-US" altLang="sv-FI" sz="1800" b="1" err="1"/>
                        <a:t>Kainuu</a:t>
                      </a:r>
                      <a:r>
                        <a:rPr lang="en-US" altLang="sv-FI" sz="1800" b="1"/>
                        <a:t> 2016 (9kk)</a:t>
                      </a:r>
                      <a:endParaRPr lang="fi-FI"/>
                    </a:p>
                  </a:txBody>
                  <a:tcPr>
                    <a:solidFill>
                      <a:srgbClr val="B9EDFF"/>
                    </a:solidFill>
                  </a:tcPr>
                </a:tc>
                <a:tc>
                  <a:txBody>
                    <a:bodyPr/>
                    <a:lstStyle/>
                    <a:p>
                      <a:r>
                        <a:rPr lang="fi-FI"/>
                        <a:t>683</a:t>
                      </a:r>
                    </a:p>
                  </a:txBody>
                  <a:tcPr>
                    <a:solidFill>
                      <a:srgbClr val="B9EDFF"/>
                    </a:solidFill>
                  </a:tcPr>
                </a:tc>
                <a:tc>
                  <a:txBody>
                    <a:bodyPr/>
                    <a:lstStyle/>
                    <a:p>
                      <a:r>
                        <a:rPr lang="fi-FI"/>
                        <a:t>678</a:t>
                      </a:r>
                    </a:p>
                  </a:txBody>
                  <a:tcPr>
                    <a:solidFill>
                      <a:srgbClr val="B9EDFF"/>
                    </a:solidFill>
                  </a:tcPr>
                </a:tc>
                <a:tc>
                  <a:txBody>
                    <a:bodyPr/>
                    <a:lstStyle/>
                    <a:p>
                      <a:r>
                        <a:rPr lang="fi-FI"/>
                        <a:t>36 %</a:t>
                      </a:r>
                    </a:p>
                  </a:txBody>
                  <a:tcPr>
                    <a:solidFill>
                      <a:srgbClr val="B9EDFF"/>
                    </a:solidFill>
                  </a:tcPr>
                </a:tc>
                <a:extLst>
                  <a:ext uri="{0D108BD9-81ED-4DB2-BD59-A6C34878D82A}">
                    <a16:rowId xmlns:a16="http://schemas.microsoft.com/office/drawing/2014/main" val="1739083444"/>
                  </a:ext>
                </a:extLst>
              </a:tr>
              <a:tr h="502920">
                <a:tc>
                  <a:txBody>
                    <a:bodyPr/>
                    <a:lstStyle/>
                    <a:p>
                      <a:r>
                        <a:rPr lang="en-US" altLang="sv-FI" sz="1800" b="1" err="1"/>
                        <a:t>Kainuu</a:t>
                      </a:r>
                      <a:r>
                        <a:rPr lang="en-US" altLang="sv-FI" sz="1800" b="1"/>
                        <a:t> 2017 </a:t>
                      </a:r>
                      <a:endParaRPr lang="fi-FI"/>
                    </a:p>
                  </a:txBody>
                  <a:tcPr>
                    <a:solidFill>
                      <a:srgbClr val="B9EDFF"/>
                    </a:solidFill>
                  </a:tcPr>
                </a:tc>
                <a:tc>
                  <a:txBody>
                    <a:bodyPr/>
                    <a:lstStyle/>
                    <a:p>
                      <a:r>
                        <a:rPr lang="fi-FI"/>
                        <a:t>839</a:t>
                      </a:r>
                    </a:p>
                  </a:txBody>
                  <a:tcPr>
                    <a:solidFill>
                      <a:srgbClr val="B9EDFF"/>
                    </a:solidFill>
                  </a:tcPr>
                </a:tc>
                <a:tc>
                  <a:txBody>
                    <a:bodyPr/>
                    <a:lstStyle/>
                    <a:p>
                      <a:r>
                        <a:rPr lang="fi-FI"/>
                        <a:t>926</a:t>
                      </a:r>
                    </a:p>
                  </a:txBody>
                  <a:tcPr>
                    <a:solidFill>
                      <a:srgbClr val="B9EDFF"/>
                    </a:solidFill>
                  </a:tcPr>
                </a:tc>
                <a:tc>
                  <a:txBody>
                    <a:bodyPr/>
                    <a:lstStyle/>
                    <a:p>
                      <a:r>
                        <a:rPr lang="fi-FI"/>
                        <a:t>32 % </a:t>
                      </a:r>
                    </a:p>
                  </a:txBody>
                  <a:tcPr>
                    <a:solidFill>
                      <a:srgbClr val="B9EDFF"/>
                    </a:solidFill>
                  </a:tcPr>
                </a:tc>
                <a:extLst>
                  <a:ext uri="{0D108BD9-81ED-4DB2-BD59-A6C34878D82A}">
                    <a16:rowId xmlns:a16="http://schemas.microsoft.com/office/drawing/2014/main" val="4145919266"/>
                  </a:ext>
                </a:extLst>
              </a:tr>
            </a:tbl>
          </a:graphicData>
        </a:graphic>
      </p:graphicFrame>
      <p:sp>
        <p:nvSpPr>
          <p:cNvPr id="10" name="Tekstiruutu 9">
            <a:extLst>
              <a:ext uri="{FF2B5EF4-FFF2-40B4-BE49-F238E27FC236}">
                <a16:creationId xmlns:a16="http://schemas.microsoft.com/office/drawing/2014/main" id="{D16814D5-8035-5B46-BD76-2621A6E7F4AF}"/>
              </a:ext>
            </a:extLst>
          </p:cNvPr>
          <p:cNvSpPr txBox="1"/>
          <p:nvPr/>
        </p:nvSpPr>
        <p:spPr>
          <a:xfrm>
            <a:off x="3962400" y="193301"/>
            <a:ext cx="8229600" cy="830997"/>
          </a:xfrm>
          <a:prstGeom prst="rect">
            <a:avLst/>
          </a:prstGeom>
          <a:noFill/>
        </p:spPr>
        <p:txBody>
          <a:bodyPr wrap="square" rtlCol="0">
            <a:spAutoFit/>
          </a:bodyPr>
          <a:lstStyle/>
          <a:p>
            <a:r>
              <a:rPr lang="fi-FI" sz="2400"/>
              <a:t>Espoon ja Kainuun Kaikukortin haltijoiden määrä, korttien käyttömäärä sekä korttien käyttöaste vuosina 2015–2017</a:t>
            </a:r>
          </a:p>
        </p:txBody>
      </p:sp>
    </p:spTree>
    <p:extLst>
      <p:ext uri="{BB962C8B-B14F-4D97-AF65-F5344CB8AC3E}">
        <p14:creationId xmlns:p14="http://schemas.microsoft.com/office/powerpoint/2010/main" val="2697709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Shape 503">
            <a:extLst>
              <a:ext uri="{FF2B5EF4-FFF2-40B4-BE49-F238E27FC236}">
                <a16:creationId xmlns:a16="http://schemas.microsoft.com/office/drawing/2014/main" id="{C6F47812-40AC-4E30-967A-9BC1671CE0AC}"/>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2565400"/>
            <a:ext cx="495301"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1" name="Shape 503">
            <a:extLst>
              <a:ext uri="{FF2B5EF4-FFF2-40B4-BE49-F238E27FC236}">
                <a16:creationId xmlns:a16="http://schemas.microsoft.com/office/drawing/2014/main" id="{6DF2E586-8774-4A53-8C1D-2C82BFBF3C2D}"/>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14288"/>
            <a:ext cx="495301"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2" name="Shape 306" descr="kaikukortti_logo_transp_02_.jpg">
            <a:extLst>
              <a:ext uri="{FF2B5EF4-FFF2-40B4-BE49-F238E27FC236}">
                <a16:creationId xmlns:a16="http://schemas.microsoft.com/office/drawing/2014/main" id="{C08F2F56-BEF5-490F-81ED-172C0F6A3323}"/>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50" y="292100"/>
            <a:ext cx="4181475"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3" name="Rectangle 2">
            <a:extLst>
              <a:ext uri="{FF2B5EF4-FFF2-40B4-BE49-F238E27FC236}">
                <a16:creationId xmlns:a16="http://schemas.microsoft.com/office/drawing/2014/main" id="{ADD6AB29-3061-4D3D-BE6F-C055B7FF4370}"/>
              </a:ext>
            </a:extLst>
          </p:cNvPr>
          <p:cNvSpPr>
            <a:spLocks noChangeArrowheads="1"/>
          </p:cNvSpPr>
          <p:nvPr/>
        </p:nvSpPr>
        <p:spPr bwMode="auto">
          <a:xfrm>
            <a:off x="2820988" y="3622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endParaRPr lang="fi-FI" altLang="fi-FI" sz="1800"/>
          </a:p>
        </p:txBody>
      </p:sp>
      <p:sp>
        <p:nvSpPr>
          <p:cNvPr id="6" name="Suorakulmio 5">
            <a:extLst>
              <a:ext uri="{FF2B5EF4-FFF2-40B4-BE49-F238E27FC236}">
                <a16:creationId xmlns:a16="http://schemas.microsoft.com/office/drawing/2014/main" id="{84F012F7-6A01-417B-AD7C-1EB322307D46}"/>
              </a:ext>
            </a:extLst>
          </p:cNvPr>
          <p:cNvSpPr/>
          <p:nvPr/>
        </p:nvSpPr>
        <p:spPr>
          <a:xfrm>
            <a:off x="5410200" y="74613"/>
            <a:ext cx="6538913" cy="1054263"/>
          </a:xfrm>
          <a:prstGeom prst="rect">
            <a:avLst/>
          </a:prstGeom>
        </p:spPr>
        <p:txBody>
          <a:bodyPr>
            <a:spAutoFit/>
          </a:bodyPr>
          <a:lstStyle/>
          <a:p>
            <a:pPr>
              <a:lnSpc>
                <a:spcPct val="115000"/>
              </a:lnSpc>
              <a:spcBef>
                <a:spcPts val="1200"/>
              </a:spcBef>
              <a:spcAft>
                <a:spcPts val="0"/>
              </a:spcAft>
              <a:defRPr/>
            </a:pPr>
            <a:r>
              <a:rPr lang="fi-FI" sz="2800" b="1" kern="0">
                <a:ea typeface="Times New Roman" panose="02020603050405020304" pitchFamily="18" charset="0"/>
                <a:cs typeface="Arial" panose="020B0604020202020204" pitchFamily="34" charset="0"/>
              </a:rPr>
              <a:t>Tilastovertailu Espoon ja Kainuun Kaikukortin käytöstä vuonna 2017</a:t>
            </a:r>
            <a:endParaRPr lang="fi-FI" sz="2800" b="1" kern="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8855" name="Rectangle 2">
            <a:extLst>
              <a:ext uri="{FF2B5EF4-FFF2-40B4-BE49-F238E27FC236}">
                <a16:creationId xmlns:a16="http://schemas.microsoft.com/office/drawing/2014/main" id="{686D172F-DEB5-47B0-837E-A265357975D3}"/>
              </a:ext>
            </a:extLst>
          </p:cNvPr>
          <p:cNvSpPr>
            <a:spLocks noChangeArrowheads="1"/>
          </p:cNvSpPr>
          <p:nvPr/>
        </p:nvSpPr>
        <p:spPr bwMode="auto">
          <a:xfrm>
            <a:off x="-420688" y="2792413"/>
            <a:ext cx="22175788"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endParaRPr lang="fi-FI" altLang="fi-FI" sz="1800"/>
          </a:p>
        </p:txBody>
      </p:sp>
      <p:graphicFrame>
        <p:nvGraphicFramePr>
          <p:cNvPr id="4" name="Taulukko 3">
            <a:extLst>
              <a:ext uri="{FF2B5EF4-FFF2-40B4-BE49-F238E27FC236}">
                <a16:creationId xmlns:a16="http://schemas.microsoft.com/office/drawing/2014/main" id="{34711FF3-0BA7-4042-B776-FFF126FD9AA7}"/>
              </a:ext>
            </a:extLst>
          </p:cNvPr>
          <p:cNvGraphicFramePr>
            <a:graphicFrameLocks noGrp="1"/>
          </p:cNvGraphicFramePr>
          <p:nvPr>
            <p:extLst>
              <p:ext uri="{D42A27DB-BD31-4B8C-83A1-F6EECF244321}">
                <p14:modId xmlns:p14="http://schemas.microsoft.com/office/powerpoint/2010/main" val="3406213070"/>
              </p:ext>
            </p:extLst>
          </p:nvPr>
        </p:nvGraphicFramePr>
        <p:xfrm>
          <a:off x="2002422" y="1518292"/>
          <a:ext cx="9118809" cy="5123165"/>
        </p:xfrm>
        <a:graphic>
          <a:graphicData uri="http://schemas.openxmlformats.org/drawingml/2006/table">
            <a:tbl>
              <a:tblPr firstRow="1" firstCol="1" bandRow="1"/>
              <a:tblGrid>
                <a:gridCol w="5394656">
                  <a:extLst>
                    <a:ext uri="{9D8B030D-6E8A-4147-A177-3AD203B41FA5}">
                      <a16:colId xmlns:a16="http://schemas.microsoft.com/office/drawing/2014/main" val="2873594134"/>
                    </a:ext>
                  </a:extLst>
                </a:gridCol>
                <a:gridCol w="2104664">
                  <a:extLst>
                    <a:ext uri="{9D8B030D-6E8A-4147-A177-3AD203B41FA5}">
                      <a16:colId xmlns:a16="http://schemas.microsoft.com/office/drawing/2014/main" val="1850768876"/>
                    </a:ext>
                  </a:extLst>
                </a:gridCol>
                <a:gridCol w="1619489">
                  <a:extLst>
                    <a:ext uri="{9D8B030D-6E8A-4147-A177-3AD203B41FA5}">
                      <a16:colId xmlns:a16="http://schemas.microsoft.com/office/drawing/2014/main" val="2621341110"/>
                    </a:ext>
                  </a:extLst>
                </a:gridCol>
              </a:tblGrid>
              <a:tr h="765264">
                <a:tc>
                  <a:txBody>
                    <a:bodyPr/>
                    <a:lstStyle/>
                    <a:p>
                      <a:pPr eaLnBrk="0" fontAlgn="base" hangingPunct="0">
                        <a:lnSpc>
                          <a:spcPct val="107000"/>
                        </a:lnSpc>
                        <a:spcAft>
                          <a:spcPts val="0"/>
                        </a:spcAft>
                      </a:pPr>
                      <a:r>
                        <a:rPr lang="fi-FI" sz="2400" b="1"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Korttia käyttäneitä kaikista Kaikukortin haltijoista:</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a:noFill/>
                    </a:lnB>
                  </a:tcPr>
                </a:tc>
                <a:tc>
                  <a:txBody>
                    <a:bodyPr/>
                    <a:lstStyle/>
                    <a:p>
                      <a:pPr algn="ctr">
                        <a:lnSpc>
                          <a:spcPct val="107000"/>
                        </a:lnSpc>
                        <a:spcAft>
                          <a:spcPts val="0"/>
                        </a:spcAft>
                      </a:pPr>
                      <a:r>
                        <a:rPr lang="fi-FI" sz="2400" b="1" kern="1200">
                          <a:solidFill>
                            <a:srgbClr val="5B9BD5"/>
                          </a:solidFill>
                          <a:effectLst/>
                          <a:latin typeface="Calibri" panose="020F0502020204030204" pitchFamily="34" charset="0"/>
                          <a:ea typeface="Calibri" panose="020F0502020204030204" pitchFamily="34" charset="0"/>
                          <a:cs typeface="Calibri" panose="020F0502020204030204" pitchFamily="34" charset="0"/>
                        </a:rPr>
                        <a:t>ESPOO</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a:noFill/>
                    </a:lnB>
                    <a:solidFill>
                      <a:srgbClr val="DEEAF6"/>
                    </a:solidFill>
                  </a:tcPr>
                </a:tc>
                <a:tc>
                  <a:txBody>
                    <a:bodyPr/>
                    <a:lstStyle/>
                    <a:p>
                      <a:pPr algn="ctr">
                        <a:lnSpc>
                          <a:spcPct val="107000"/>
                        </a:lnSpc>
                        <a:spcAft>
                          <a:spcPts val="0"/>
                        </a:spcAft>
                      </a:pPr>
                      <a:r>
                        <a:rPr lang="fi-FI" sz="2400" b="1" kern="1200">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a:noFill/>
                    </a:lnB>
                    <a:solidFill>
                      <a:srgbClr val="E2EFD9"/>
                    </a:solidFill>
                  </a:tcPr>
                </a:tc>
                <a:extLst>
                  <a:ext uri="{0D108BD9-81ED-4DB2-BD59-A6C34878D82A}">
                    <a16:rowId xmlns:a16="http://schemas.microsoft.com/office/drawing/2014/main" val="3327866033"/>
                  </a:ext>
                </a:extLst>
              </a:tr>
              <a:tr h="394420">
                <a:tc>
                  <a:txBody>
                    <a:bodyPr/>
                    <a:lstStyle/>
                    <a:p>
                      <a:pPr eaLnBrk="0" fontAlgn="base" hangingPunct="0">
                        <a:lnSpc>
                          <a:spcPct val="107000"/>
                        </a:lnSpc>
                        <a:spcAft>
                          <a:spcPts val="0"/>
                        </a:spcAft>
                      </a:pPr>
                      <a:r>
                        <a:rPr lang="fi-FI" sz="24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käyttänyt korttiaan (henkilöä, määrä)</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531</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265</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2141065473"/>
                  </a:ext>
                </a:extLst>
              </a:tr>
              <a:tr h="394420">
                <a:tc>
                  <a:txBody>
                    <a:bodyPr/>
                    <a:lstStyle/>
                    <a:p>
                      <a:pPr eaLnBrk="0" fontAlgn="base" hangingPunct="0">
                        <a:lnSpc>
                          <a:spcPct val="107000"/>
                        </a:lnSpc>
                        <a:spcAft>
                          <a:spcPts val="0"/>
                        </a:spcAft>
                      </a:pPr>
                      <a:r>
                        <a:rPr lang="fi-FI" sz="24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käyttänyt korttiaan (%)</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36 %</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32 %</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1678739210"/>
                  </a:ext>
                </a:extLst>
              </a:tr>
              <a:tr h="394420">
                <a:tc>
                  <a:txBody>
                    <a:bodyPr/>
                    <a:lstStyle/>
                    <a:p>
                      <a:pPr eaLnBrk="0" fontAlgn="base" hangingPunct="0">
                        <a:lnSpc>
                          <a:spcPct val="107000"/>
                        </a:lnSpc>
                        <a:spcAft>
                          <a:spcPts val="0"/>
                        </a:spcAft>
                      </a:pP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2136169658"/>
                  </a:ext>
                </a:extLst>
              </a:tr>
              <a:tr h="765264">
                <a:tc>
                  <a:txBody>
                    <a:bodyPr/>
                    <a:lstStyle/>
                    <a:p>
                      <a:pPr>
                        <a:lnSpc>
                          <a:spcPct val="107000"/>
                        </a:lnSpc>
                        <a:spcAft>
                          <a:spcPts val="0"/>
                        </a:spcAft>
                      </a:pPr>
                      <a:r>
                        <a:rPr lang="fi-FI" sz="2400" b="1">
                          <a:effectLst/>
                          <a:latin typeface="Calibri" panose="020F0502020204030204" pitchFamily="34" charset="0"/>
                          <a:ea typeface="Times New Roman" panose="02020603050405020304" pitchFamily="18" charset="0"/>
                          <a:cs typeface="Calibri" panose="020F0502020204030204" pitchFamily="34" charset="0"/>
                        </a:rPr>
                        <a:t>Korteilla tehdyt hankinnat yhteensä 2017:</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400" b="1" kern="1200">
                          <a:solidFill>
                            <a:srgbClr val="5B9BD5"/>
                          </a:solidFill>
                          <a:effectLst/>
                          <a:latin typeface="Calibri" panose="020F0502020204030204" pitchFamily="34" charset="0"/>
                          <a:ea typeface="Calibri" panose="020F0502020204030204" pitchFamily="34" charset="0"/>
                          <a:cs typeface="Calibri" panose="020F0502020204030204" pitchFamily="34" charset="0"/>
                        </a:rPr>
                        <a:t>ESPOO</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400" b="1" kern="1200">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2238005574"/>
                  </a:ext>
                </a:extLst>
              </a:tr>
              <a:tr h="394420">
                <a:tc>
                  <a:txBody>
                    <a:bodyPr/>
                    <a:lstStyle/>
                    <a:p>
                      <a:pPr>
                        <a:lnSpc>
                          <a:spcPct val="107000"/>
                        </a:lnSpc>
                        <a:spcAft>
                          <a:spcPts val="0"/>
                        </a:spcAft>
                      </a:pPr>
                      <a:r>
                        <a:rPr lang="fi-FI" sz="2400">
                          <a:effectLst/>
                          <a:latin typeface="Calibri" panose="020F0502020204030204" pitchFamily="34" charset="0"/>
                          <a:ea typeface="Times New Roman" panose="02020603050405020304" pitchFamily="18" charset="0"/>
                          <a:cs typeface="Calibri" panose="020F0502020204030204" pitchFamily="34" charset="0"/>
                        </a:rPr>
                        <a:t>Hankinnat asiakkaan Kaikukortilla</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400">
                          <a:effectLst/>
                          <a:latin typeface="Calibri" panose="020F0502020204030204" pitchFamily="34" charset="0"/>
                          <a:ea typeface="Times New Roman" panose="02020603050405020304" pitchFamily="18" charset="0"/>
                          <a:cs typeface="Calibri" panose="020F0502020204030204" pitchFamily="34" charset="0"/>
                        </a:rPr>
                        <a:t>1749</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a:noFill/>
                    </a:lnL>
                    <a:lnR>
                      <a:noFill/>
                    </a:lnR>
                    <a:lnT>
                      <a:noFill/>
                    </a:lnT>
                    <a:lnB>
                      <a:noFill/>
                    </a:lnB>
                    <a:solidFill>
                      <a:srgbClr val="DEEAF6"/>
                    </a:solidFill>
                  </a:tcPr>
                </a:tc>
                <a:tc>
                  <a:txBody>
                    <a:bodyPr/>
                    <a:lstStyle/>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718</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1799139911"/>
                  </a:ext>
                </a:extLst>
              </a:tr>
              <a:tr h="394420">
                <a:tc>
                  <a:txBody>
                    <a:bodyPr/>
                    <a:lstStyle/>
                    <a:p>
                      <a:pPr>
                        <a:lnSpc>
                          <a:spcPct val="107000"/>
                        </a:lnSpc>
                        <a:spcAft>
                          <a:spcPts val="0"/>
                        </a:spcAft>
                      </a:pPr>
                      <a:r>
                        <a:rPr lang="fi-FI" sz="2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Hankinnat lapselle</a:t>
                      </a:r>
                      <a:endParaRPr lang="fi-FI"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4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53</a:t>
                      </a:r>
                      <a:endParaRPr lang="fi-FI"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a:noFill/>
                    </a:lnL>
                    <a:lnR>
                      <a:noFill/>
                    </a:lnR>
                    <a:lnT>
                      <a:noFill/>
                    </a:lnT>
                    <a:lnB>
                      <a:noFill/>
                    </a:lnB>
                    <a:solidFill>
                      <a:srgbClr val="DEEAF6"/>
                    </a:solidFill>
                  </a:tcPr>
                </a:tc>
                <a:tc>
                  <a:txBody>
                    <a:bodyPr/>
                    <a:lstStyle/>
                    <a:p>
                      <a:pPr algn="ctr">
                        <a:lnSpc>
                          <a:spcPct val="107000"/>
                        </a:lnSpc>
                        <a:spcAft>
                          <a:spcPts val="0"/>
                        </a:spcAft>
                      </a:pPr>
                      <a:r>
                        <a:rPr lang="fi-FI" sz="240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fi-FI"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821982617"/>
                  </a:ext>
                </a:extLst>
              </a:tr>
              <a:tr h="394420">
                <a:tc>
                  <a:txBody>
                    <a:bodyPr/>
                    <a:lstStyle/>
                    <a:p>
                      <a:pPr>
                        <a:lnSpc>
                          <a:spcPct val="107000"/>
                        </a:lnSpc>
                        <a:spcAft>
                          <a:spcPts val="0"/>
                        </a:spcAft>
                      </a:pPr>
                      <a:r>
                        <a:rPr lang="fi-FI" sz="2400">
                          <a:effectLst/>
                          <a:latin typeface="Calibri" panose="020F0502020204030204" pitchFamily="34" charset="0"/>
                          <a:ea typeface="Times New Roman" panose="02020603050405020304" pitchFamily="18" charset="0"/>
                          <a:cs typeface="Calibri" panose="020F0502020204030204" pitchFamily="34" charset="0"/>
                        </a:rPr>
                        <a:t>Hankinnat Yhteisön Kaikukortilla</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400">
                          <a:effectLst/>
                          <a:latin typeface="Calibri" panose="020F0502020204030204" pitchFamily="34" charset="0"/>
                          <a:ea typeface="Times New Roman" panose="02020603050405020304" pitchFamily="18" charset="0"/>
                          <a:cs typeface="Calibri" panose="020F0502020204030204" pitchFamily="34" charset="0"/>
                        </a:rPr>
                        <a:t>43</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a:noFill/>
                    </a:lnL>
                    <a:lnR>
                      <a:noFill/>
                    </a:lnR>
                    <a:lnT>
                      <a:noFill/>
                    </a:lnT>
                    <a:lnB>
                      <a:noFill/>
                    </a:lnB>
                    <a:solidFill>
                      <a:srgbClr val="DEEAF6"/>
                    </a:solidFill>
                  </a:tcPr>
                </a:tc>
                <a:tc>
                  <a:txBody>
                    <a:bodyPr/>
                    <a:lstStyle/>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25</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3707927113"/>
                  </a:ext>
                </a:extLst>
              </a:tr>
              <a:tr h="765264">
                <a:tc>
                  <a:txBody>
                    <a:bodyPr/>
                    <a:lstStyle/>
                    <a:p>
                      <a:pPr>
                        <a:lnSpc>
                          <a:spcPct val="107000"/>
                        </a:lnSpc>
                        <a:spcAft>
                          <a:spcPts val="0"/>
                        </a:spcAft>
                      </a:pPr>
                      <a:r>
                        <a:rPr lang="fi-FI" sz="2400">
                          <a:effectLst/>
                          <a:latin typeface="Calibri" panose="020F0502020204030204" pitchFamily="34" charset="0"/>
                          <a:ea typeface="Times New Roman" panose="02020603050405020304" pitchFamily="18" charset="0"/>
                          <a:cs typeface="Calibri" panose="020F0502020204030204" pitchFamily="34" charset="0"/>
                        </a:rPr>
                        <a:t>Hankinnat ilman Kaikukortin numeron rekisteröintiä</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dot"/>
                      <a:round/>
                      <a:headEnd type="none" w="med" len="med"/>
                      <a:tailEnd type="none" w="med" len="med"/>
                    </a:lnB>
                  </a:tcPr>
                </a:tc>
                <a:tc>
                  <a:txBody>
                    <a:bodyPr/>
                    <a:lstStyle/>
                    <a:p>
                      <a:pPr algn="ctr">
                        <a:lnSpc>
                          <a:spcPct val="107000"/>
                        </a:lnSpc>
                        <a:spcAft>
                          <a:spcPts val="0"/>
                        </a:spcAft>
                      </a:pPr>
                      <a:endParaRPr lang="fi-FI" sz="240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07000"/>
                        </a:lnSpc>
                        <a:spcAft>
                          <a:spcPts val="0"/>
                        </a:spcAft>
                      </a:pPr>
                      <a:r>
                        <a:rPr lang="fi-FI" sz="2400">
                          <a:effectLst/>
                          <a:latin typeface="Calibri" panose="020F0502020204030204" pitchFamily="34" charset="0"/>
                          <a:ea typeface="Times New Roman" panose="02020603050405020304" pitchFamily="18" charset="0"/>
                          <a:cs typeface="Calibri" panose="020F0502020204030204" pitchFamily="34" charset="0"/>
                        </a:rPr>
                        <a:t>111</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a:noFill/>
                    </a:lnL>
                    <a:lnR>
                      <a:noFill/>
                    </a:lnR>
                    <a:lnT>
                      <a:noFill/>
                    </a:lnT>
                    <a:lnB w="12700" cap="flat" cmpd="sng" algn="ctr">
                      <a:solidFill>
                        <a:srgbClr val="000000"/>
                      </a:solidFill>
                      <a:prstDash val="dot"/>
                      <a:round/>
                      <a:headEnd type="none" w="med" len="med"/>
                      <a:tailEnd type="none" w="med" len="med"/>
                    </a:lnB>
                    <a:solidFill>
                      <a:srgbClr val="DEEAF6"/>
                    </a:solidFill>
                  </a:tcPr>
                </a:tc>
                <a:tc>
                  <a:txBody>
                    <a:bodyPr/>
                    <a:lstStyle/>
                    <a:p>
                      <a:pPr algn="ctr">
                        <a:lnSpc>
                          <a:spcPct val="107000"/>
                        </a:lnSpc>
                        <a:spcAft>
                          <a:spcPts val="0"/>
                        </a:spcAft>
                      </a:pPr>
                      <a:endParaRPr lang="fi-FI" sz="240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0"/>
                        </a:spcAft>
                      </a:pPr>
                      <a:r>
                        <a:rPr lang="fi-FI" sz="2400">
                          <a:effectLst/>
                          <a:latin typeface="Calibri" panose="020F0502020204030204" pitchFamily="34" charset="0"/>
                          <a:ea typeface="Calibri" panose="020F0502020204030204" pitchFamily="34" charset="0"/>
                          <a:cs typeface="Calibri" panose="020F0502020204030204" pitchFamily="34" charset="0"/>
                        </a:rPr>
                        <a:t>172</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E2EFD9"/>
                    </a:solidFill>
                  </a:tcPr>
                </a:tc>
                <a:extLst>
                  <a:ext uri="{0D108BD9-81ED-4DB2-BD59-A6C34878D82A}">
                    <a16:rowId xmlns:a16="http://schemas.microsoft.com/office/drawing/2014/main" val="964614496"/>
                  </a:ext>
                </a:extLst>
              </a:tr>
              <a:tr h="460547">
                <a:tc>
                  <a:txBody>
                    <a:bodyPr/>
                    <a:lstStyle/>
                    <a:p>
                      <a:pPr marL="1656080" algn="ctr">
                        <a:lnSpc>
                          <a:spcPct val="107000"/>
                        </a:lnSpc>
                        <a:spcAft>
                          <a:spcPts val="0"/>
                        </a:spcAft>
                      </a:pPr>
                      <a:r>
                        <a:rPr lang="fi-FI" sz="2400" b="1">
                          <a:effectLst/>
                          <a:latin typeface="Calibri" panose="020F0502020204030204" pitchFamily="34" charset="0"/>
                          <a:ea typeface="Times New Roman" panose="02020603050405020304" pitchFamily="18" charset="0"/>
                          <a:cs typeface="Calibri" panose="020F0502020204030204" pitchFamily="34" charset="0"/>
                        </a:rPr>
                        <a:t>HANKINNAT YHT. (KPL)</a:t>
                      </a:r>
                      <a:endParaRPr lang="fi-FI" sz="24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lnSpc>
                          <a:spcPct val="107000"/>
                        </a:lnSpc>
                        <a:spcAft>
                          <a:spcPts val="0"/>
                        </a:spcAft>
                      </a:pPr>
                      <a:r>
                        <a:rPr lang="fi-FI" sz="2400" b="1">
                          <a:effectLst/>
                          <a:latin typeface="Calibri" panose="020F0502020204030204" pitchFamily="34" charset="0"/>
                          <a:ea typeface="Times New Roman" panose="02020603050405020304" pitchFamily="18" charset="0"/>
                          <a:cs typeface="Calibri" panose="020F0502020204030204" pitchFamily="34" charset="0"/>
                        </a:rPr>
                        <a:t>1956</a:t>
                      </a:r>
                      <a:endParaRPr lang="fi-FI" sz="2400" b="1">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DEEAF6"/>
                    </a:solidFill>
                  </a:tcPr>
                </a:tc>
                <a:tc>
                  <a:txBody>
                    <a:bodyPr/>
                    <a:lstStyle/>
                    <a:p>
                      <a:pPr algn="ctr">
                        <a:lnSpc>
                          <a:spcPct val="107000"/>
                        </a:lnSpc>
                        <a:spcAft>
                          <a:spcPts val="0"/>
                        </a:spcAft>
                      </a:pPr>
                      <a:r>
                        <a:rPr lang="fi-FI" sz="2400" b="1">
                          <a:effectLst/>
                          <a:latin typeface="Calibri" panose="020F0502020204030204" pitchFamily="34" charset="0"/>
                          <a:ea typeface="Calibri" panose="020F0502020204030204" pitchFamily="34" charset="0"/>
                          <a:cs typeface="Calibri" panose="020F0502020204030204" pitchFamily="34" charset="0"/>
                        </a:rPr>
                        <a:t>926</a:t>
                      </a:r>
                      <a:endParaRPr lang="fi-FI" sz="2400" b="1">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E2EFD9"/>
                    </a:solidFill>
                  </a:tcPr>
                </a:tc>
                <a:extLst>
                  <a:ext uri="{0D108BD9-81ED-4DB2-BD59-A6C34878D82A}">
                    <a16:rowId xmlns:a16="http://schemas.microsoft.com/office/drawing/2014/main" val="2712677674"/>
                  </a:ext>
                </a:extLst>
              </a:tr>
            </a:tbl>
          </a:graphicData>
        </a:graphic>
      </p:graphicFrame>
      <p:sp>
        <p:nvSpPr>
          <p:cNvPr id="78902" name="Rectangle 2">
            <a:extLst>
              <a:ext uri="{FF2B5EF4-FFF2-40B4-BE49-F238E27FC236}">
                <a16:creationId xmlns:a16="http://schemas.microsoft.com/office/drawing/2014/main" id="{E33E019E-0CF2-4CDC-889C-DE4084589E54}"/>
              </a:ext>
            </a:extLst>
          </p:cNvPr>
          <p:cNvSpPr>
            <a:spLocks noChangeArrowheads="1"/>
          </p:cNvSpPr>
          <p:nvPr/>
        </p:nvSpPr>
        <p:spPr bwMode="auto">
          <a:xfrm>
            <a:off x="-752475" y="2578100"/>
            <a:ext cx="17949863"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endParaRPr lang="fi-FI" altLang="fi-FI"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Shape 503">
            <a:extLst>
              <a:ext uri="{FF2B5EF4-FFF2-40B4-BE49-F238E27FC236}">
                <a16:creationId xmlns:a16="http://schemas.microsoft.com/office/drawing/2014/main" id="{55D8F137-D2D4-4D4D-BDB5-77FE71C9FA26}"/>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46" y="2579688"/>
            <a:ext cx="495301"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5" name="Shape 503">
            <a:extLst>
              <a:ext uri="{FF2B5EF4-FFF2-40B4-BE49-F238E27FC236}">
                <a16:creationId xmlns:a16="http://schemas.microsoft.com/office/drawing/2014/main" id="{1E9765A9-86B9-4030-BDB5-377D717C4EEB}"/>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46" y="0"/>
            <a:ext cx="495301"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6" name="Shape 306" descr="kaikukortti_logo_transp_02_.jpg">
            <a:extLst>
              <a:ext uri="{FF2B5EF4-FFF2-40B4-BE49-F238E27FC236}">
                <a16:creationId xmlns:a16="http://schemas.microsoft.com/office/drawing/2014/main" id="{F460B873-FFE3-4CDB-AFB7-CD6FD009FB48}"/>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034" y="376238"/>
            <a:ext cx="4181475"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7" name="Rectangle 2">
            <a:extLst>
              <a:ext uri="{FF2B5EF4-FFF2-40B4-BE49-F238E27FC236}">
                <a16:creationId xmlns:a16="http://schemas.microsoft.com/office/drawing/2014/main" id="{2010630F-59B1-416B-9D95-0A4E787AA423}"/>
              </a:ext>
            </a:extLst>
          </p:cNvPr>
          <p:cNvSpPr>
            <a:spLocks noChangeArrowheads="1"/>
          </p:cNvSpPr>
          <p:nvPr/>
        </p:nvSpPr>
        <p:spPr bwMode="auto">
          <a:xfrm>
            <a:off x="2914772" y="36369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endParaRPr lang="fi-FI" altLang="fi-FI" sz="1800"/>
          </a:p>
        </p:txBody>
      </p:sp>
      <p:graphicFrame>
        <p:nvGraphicFramePr>
          <p:cNvPr id="7" name="Taulukko 6">
            <a:extLst>
              <a:ext uri="{FF2B5EF4-FFF2-40B4-BE49-F238E27FC236}">
                <a16:creationId xmlns:a16="http://schemas.microsoft.com/office/drawing/2014/main" id="{4EDD3EBC-9A07-4F3E-BE7E-70DC38D3A952}"/>
              </a:ext>
            </a:extLst>
          </p:cNvPr>
          <p:cNvGraphicFramePr>
            <a:graphicFrameLocks noGrp="1"/>
          </p:cNvGraphicFramePr>
          <p:nvPr>
            <p:extLst>
              <p:ext uri="{D42A27DB-BD31-4B8C-83A1-F6EECF244321}">
                <p14:modId xmlns:p14="http://schemas.microsoft.com/office/powerpoint/2010/main" val="1261753961"/>
              </p:ext>
            </p:extLst>
          </p:nvPr>
        </p:nvGraphicFramePr>
        <p:xfrm>
          <a:off x="2092810" y="1872887"/>
          <a:ext cx="8668180" cy="3741472"/>
        </p:xfrm>
        <a:graphic>
          <a:graphicData uri="http://schemas.openxmlformats.org/drawingml/2006/table">
            <a:tbl>
              <a:tblPr/>
              <a:tblGrid>
                <a:gridCol w="5199021">
                  <a:extLst>
                    <a:ext uri="{9D8B030D-6E8A-4147-A177-3AD203B41FA5}">
                      <a16:colId xmlns:a16="http://schemas.microsoft.com/office/drawing/2014/main" val="28417811"/>
                    </a:ext>
                  </a:extLst>
                </a:gridCol>
                <a:gridCol w="1890267">
                  <a:extLst>
                    <a:ext uri="{9D8B030D-6E8A-4147-A177-3AD203B41FA5}">
                      <a16:colId xmlns:a16="http://schemas.microsoft.com/office/drawing/2014/main" val="3860908241"/>
                    </a:ext>
                  </a:extLst>
                </a:gridCol>
                <a:gridCol w="1578892">
                  <a:extLst>
                    <a:ext uri="{9D8B030D-6E8A-4147-A177-3AD203B41FA5}">
                      <a16:colId xmlns:a16="http://schemas.microsoft.com/office/drawing/2014/main" val="122670074"/>
                    </a:ext>
                  </a:extLst>
                </a:gridCol>
              </a:tblGrid>
              <a:tr h="61537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fi-FI" altLang="fi-FI" sz="2800" b="1"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Kortinhaltijoiden elämäntilanne, yleisimmät </a:t>
                      </a:r>
                      <a:r>
                        <a:rPr kumimoji="0" lang="fi-FI" altLang="fi-FI" sz="2800" b="1" i="0" u="none" strike="noStrike" cap="none" normalizeH="0" baseline="0">
                          <a:ln>
                            <a:noFill/>
                          </a:ln>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kumimoji="0" lang="fi-FI" altLang="fi-FI" sz="28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a:noFill/>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i-FI" altLang="fi-FI" sz="2800" b="1" i="0" u="none" strike="noStrike" cap="none" normalizeH="0" baseline="0">
                          <a:ln>
                            <a:noFill/>
                          </a:ln>
                          <a:solidFill>
                            <a:srgbClr val="5B9BD5"/>
                          </a:solidFill>
                          <a:effectLst/>
                          <a:latin typeface="Calibri" panose="020F0502020204030204" pitchFamily="34" charset="0"/>
                          <a:ea typeface="Times New Roman" panose="02020603050405020304" pitchFamily="18" charset="0"/>
                          <a:cs typeface="Calibri" panose="020F0502020204030204" pitchFamily="34" charset="0"/>
                        </a:rPr>
                        <a:t>ESPOO</a:t>
                      </a:r>
                      <a:endParaRPr kumimoji="0" lang="fi-FI" altLang="fi-FI" sz="2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horzOverflow="overflow">
                    <a:lnL>
                      <a:noFill/>
                    </a:lnL>
                    <a:lnR>
                      <a:noFill/>
                    </a:lnR>
                    <a:lnT w="12700" cap="flat" cmpd="sng" algn="ctr">
                      <a:solidFill>
                        <a:srgbClr val="000000"/>
                      </a:solidFill>
                      <a:prstDash val="dot"/>
                      <a:round/>
                      <a:headEnd type="none" w="med" len="med"/>
                      <a:tailEnd type="none" w="med" len="med"/>
                    </a:lnT>
                    <a:lnB>
                      <a:noFill/>
                    </a:lnB>
                    <a:lnTlToBr>
                      <a:noFill/>
                    </a:lnTlToBr>
                    <a:lnBlToTr>
                      <a:noFill/>
                    </a:lnBlToTr>
                    <a:solidFill>
                      <a:srgbClr val="DEEAF6"/>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fi-FI" altLang="fi-FI" sz="2800" b="1" i="0" u="none" strike="noStrike" cap="none" normalizeH="0" baseline="0">
                          <a:ln>
                            <a:noFill/>
                          </a:ln>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a:noFill/>
                    </a:lnR>
                    <a:lnT w="12700" cap="flat" cmpd="sng" algn="ctr">
                      <a:solidFill>
                        <a:srgbClr val="000000"/>
                      </a:solidFill>
                      <a:prstDash val="dot"/>
                      <a:round/>
                      <a:headEnd type="none" w="med" len="med"/>
                      <a:tailEnd type="none" w="med" len="med"/>
                    </a:lnT>
                    <a:lnB>
                      <a:noFill/>
                    </a:lnB>
                    <a:lnTlToBr>
                      <a:noFill/>
                    </a:lnTlToBr>
                    <a:lnBlToTr>
                      <a:noFill/>
                    </a:lnBlToTr>
                    <a:solidFill>
                      <a:srgbClr val="E2EFD9"/>
                    </a:solidFill>
                  </a:tcPr>
                </a:tc>
                <a:extLst>
                  <a:ext uri="{0D108BD9-81ED-4DB2-BD59-A6C34878D82A}">
                    <a16:rowId xmlns:a16="http://schemas.microsoft.com/office/drawing/2014/main" val="1044906706"/>
                  </a:ext>
                </a:extLst>
              </a:tr>
              <a:tr h="606285">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työtön / lomautettu</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28 %</a:t>
                      </a:r>
                    </a:p>
                  </a:txBody>
                  <a:tcPr marL="68580" marR="68580" marT="0" marB="0" horzOverflow="overflow">
                    <a:lnL>
                      <a:noFill/>
                    </a:lnL>
                    <a:lnR>
                      <a:noFill/>
                    </a:lnR>
                    <a:lnT>
                      <a:noFill/>
                    </a:lnT>
                    <a:lnB>
                      <a:noFill/>
                    </a:lnB>
                    <a:lnTlToBr>
                      <a:noFill/>
                    </a:lnTlToBr>
                    <a:lnBlToTr>
                      <a:noFill/>
                    </a:lnBlToTr>
                    <a:solidFill>
                      <a:srgbClr val="DEEAF6"/>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fi-FI" altLang="fi-FI" sz="2800" b="1" i="0" u="none" strike="noStrike" cap="none" normalizeH="0" baseline="0">
                          <a:ln>
                            <a:noFill/>
                          </a:ln>
                          <a:solidFill>
                            <a:srgbClr val="FF0000"/>
                          </a:solidFill>
                          <a:effectLst/>
                          <a:latin typeface="Calibri" panose="020F0502020204030204" pitchFamily="34" charset="0"/>
                          <a:ea typeface="Calibri" panose="020F0502020204030204" pitchFamily="34" charset="0"/>
                          <a:cs typeface="Calibri" panose="020F0502020204030204" pitchFamily="34" charset="0"/>
                        </a:rPr>
                        <a:t>37 %</a:t>
                      </a:r>
                      <a:endParaRPr kumimoji="0" lang="fi-FI" altLang="fi-FI" sz="2800" b="1"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solidFill>
                      <a:srgbClr val="E2EFD9"/>
                    </a:solidFill>
                  </a:tcPr>
                </a:tc>
                <a:extLst>
                  <a:ext uri="{0D108BD9-81ED-4DB2-BD59-A6C34878D82A}">
                    <a16:rowId xmlns:a16="http://schemas.microsoft.com/office/drawing/2014/main" val="782555542"/>
                  </a:ext>
                </a:extLst>
              </a:tr>
              <a:tr h="84396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työkyvyttömyyseläkkeellä / pitkäaikaisesti sairas</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i-FI" altLang="fi-FI" sz="2800" b="1" i="0" u="none" strike="noStrike" cap="none" normalizeH="0" baseline="0">
                          <a:ln>
                            <a:noFill/>
                          </a:ln>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34 %</a:t>
                      </a:r>
                    </a:p>
                  </a:txBody>
                  <a:tcPr marL="68580" marR="68580" marT="0" marB="0" horzOverflow="overflow">
                    <a:lnL>
                      <a:noFill/>
                    </a:lnL>
                    <a:lnR>
                      <a:noFill/>
                    </a:lnR>
                    <a:lnT>
                      <a:noFill/>
                    </a:lnT>
                    <a:lnB>
                      <a:noFill/>
                    </a:lnB>
                    <a:lnTlToBr>
                      <a:noFill/>
                    </a:lnTlToBr>
                    <a:lnBlToTr>
                      <a:noFill/>
                    </a:lnBlToTr>
                    <a:solidFill>
                      <a:srgbClr val="DEEAF6"/>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21 %</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solidFill>
                      <a:srgbClr val="E2EFD9"/>
                    </a:solidFill>
                  </a:tcPr>
                </a:tc>
                <a:extLst>
                  <a:ext uri="{0D108BD9-81ED-4DB2-BD59-A6C34878D82A}">
                    <a16:rowId xmlns:a16="http://schemas.microsoft.com/office/drawing/2014/main" val="1558904097"/>
                  </a:ext>
                </a:extLst>
              </a:tr>
              <a:tr h="769954">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eläkkeellä iän / työvuosien perusteella tai työttömyyseläkkeellä</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17 %</a:t>
                      </a:r>
                    </a:p>
                  </a:txBody>
                  <a:tcPr marL="68580" marR="68580" marT="0" marB="0" horzOverflow="overflow">
                    <a:lnL>
                      <a:noFill/>
                    </a:lnL>
                    <a:lnR>
                      <a:noFill/>
                    </a:lnR>
                    <a:lnT>
                      <a:noFill/>
                    </a:lnT>
                    <a:lnB>
                      <a:noFill/>
                    </a:lnB>
                    <a:lnTlToBr>
                      <a:noFill/>
                    </a:lnTlToBr>
                    <a:lnBlToTr>
                      <a:noFill/>
                    </a:lnBlToTr>
                    <a:solidFill>
                      <a:srgbClr val="DEEAF6"/>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20 %</a:t>
                      </a:r>
                      <a:endParaRPr kumimoji="0" lang="fi-FI" altLang="fi-FI" sz="28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a:noFill/>
                    </a:lnR>
                    <a:lnT>
                      <a:noFill/>
                    </a:lnT>
                    <a:lnB>
                      <a:noFill/>
                    </a:lnB>
                    <a:lnTlToBr>
                      <a:noFill/>
                    </a:lnTlToBr>
                    <a:lnBlToTr>
                      <a:noFill/>
                    </a:lnBlToTr>
                    <a:solidFill>
                      <a:srgbClr val="E2EFD9"/>
                    </a:solidFill>
                  </a:tcPr>
                </a:tc>
                <a:extLst>
                  <a:ext uri="{0D108BD9-81ED-4DB2-BD59-A6C34878D82A}">
                    <a16:rowId xmlns:a16="http://schemas.microsoft.com/office/drawing/2014/main" val="2983510459"/>
                  </a:ext>
                </a:extLst>
              </a:tr>
            </a:tbl>
          </a:graphicData>
        </a:graphic>
      </p:graphicFrame>
      <p:sp>
        <p:nvSpPr>
          <p:cNvPr id="79912" name="Rectangle 2">
            <a:extLst>
              <a:ext uri="{FF2B5EF4-FFF2-40B4-BE49-F238E27FC236}">
                <a16:creationId xmlns:a16="http://schemas.microsoft.com/office/drawing/2014/main" id="{8E8E1052-8B18-4FBA-90B7-37877CFA8C98}"/>
              </a:ext>
            </a:extLst>
          </p:cNvPr>
          <p:cNvSpPr>
            <a:spLocks noChangeArrowheads="1"/>
          </p:cNvSpPr>
          <p:nvPr/>
        </p:nvSpPr>
        <p:spPr bwMode="auto">
          <a:xfrm>
            <a:off x="-326904" y="2806701"/>
            <a:ext cx="22175788"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endParaRPr lang="fi-FI" altLang="fi-FI" sz="1800"/>
          </a:p>
        </p:txBody>
      </p:sp>
      <p:sp>
        <p:nvSpPr>
          <p:cNvPr id="12" name="Suorakulmio 11">
            <a:extLst>
              <a:ext uri="{FF2B5EF4-FFF2-40B4-BE49-F238E27FC236}">
                <a16:creationId xmlns:a16="http://schemas.microsoft.com/office/drawing/2014/main" id="{24BDE2A2-465C-4786-A6A3-0BE66E5A2224}"/>
              </a:ext>
            </a:extLst>
          </p:cNvPr>
          <p:cNvSpPr/>
          <p:nvPr/>
        </p:nvSpPr>
        <p:spPr>
          <a:xfrm>
            <a:off x="5503984" y="273051"/>
            <a:ext cx="7123113" cy="1054263"/>
          </a:xfrm>
          <a:prstGeom prst="rect">
            <a:avLst/>
          </a:prstGeom>
        </p:spPr>
        <p:txBody>
          <a:bodyPr>
            <a:spAutoFit/>
          </a:bodyPr>
          <a:lstStyle/>
          <a:p>
            <a:pPr>
              <a:lnSpc>
                <a:spcPct val="115000"/>
              </a:lnSpc>
              <a:spcBef>
                <a:spcPts val="1200"/>
              </a:spcBef>
              <a:spcAft>
                <a:spcPts val="0"/>
              </a:spcAft>
              <a:defRPr/>
            </a:pPr>
            <a:r>
              <a:rPr lang="fi-FI" sz="2800" b="1" kern="0">
                <a:ea typeface="Times New Roman" panose="02020603050405020304" pitchFamily="18" charset="0"/>
                <a:cs typeface="Arial" panose="020B0604020202020204" pitchFamily="34" charset="0"/>
              </a:rPr>
              <a:t>Tilastovertailu Espoon ja Kainuun </a:t>
            </a:r>
            <a:br>
              <a:rPr lang="fi-FI" sz="2800" b="1" kern="0">
                <a:ea typeface="Times New Roman" panose="02020603050405020304" pitchFamily="18" charset="0"/>
                <a:cs typeface="Arial" panose="020B0604020202020204" pitchFamily="34" charset="0"/>
              </a:rPr>
            </a:br>
            <a:r>
              <a:rPr lang="fi-FI" sz="2800" b="1" kern="0">
                <a:ea typeface="Times New Roman" panose="02020603050405020304" pitchFamily="18" charset="0"/>
                <a:cs typeface="Arial" panose="020B0604020202020204" pitchFamily="34" charset="0"/>
              </a:rPr>
              <a:t>Kaikukortin käytöstä vuonna 2017</a:t>
            </a:r>
            <a:endParaRPr lang="fi-FI" sz="2800" b="1" kern="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0" name="Suorakulmio 9">
            <a:extLst>
              <a:ext uri="{FF2B5EF4-FFF2-40B4-BE49-F238E27FC236}">
                <a16:creationId xmlns:a16="http://schemas.microsoft.com/office/drawing/2014/main" id="{06EE3D08-2648-CD4D-BEA2-72182AF83316}"/>
              </a:ext>
            </a:extLst>
          </p:cNvPr>
          <p:cNvSpPr/>
          <p:nvPr/>
        </p:nvSpPr>
        <p:spPr>
          <a:xfrm>
            <a:off x="2613311" y="6143624"/>
            <a:ext cx="6296019" cy="461665"/>
          </a:xfrm>
          <a:prstGeom prst="rect">
            <a:avLst/>
          </a:prstGeom>
        </p:spPr>
        <p:txBody>
          <a:bodyPr wrap="none">
            <a:spAutoFit/>
          </a:bodyPr>
          <a:lstStyle/>
          <a:p>
            <a:r>
              <a:rPr lang="fi-FI" altLang="fi-FI" sz="2400">
                <a:solidFill>
                  <a:srgbClr val="FF0000"/>
                </a:solidFill>
                <a:ea typeface="Calibri" panose="020F0502020204030204" pitchFamily="34" charset="0"/>
                <a:cs typeface="Calibri" panose="020F0502020204030204" pitchFamily="34" charset="0"/>
              </a:rPr>
              <a:t>* Yleisin elämäntilanne punaisella, tummennettu</a:t>
            </a:r>
            <a:endParaRPr lang="fi-FI" sz="240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Shape 503">
            <a:extLst>
              <a:ext uri="{FF2B5EF4-FFF2-40B4-BE49-F238E27FC236}">
                <a16:creationId xmlns:a16="http://schemas.microsoft.com/office/drawing/2014/main" id="{7D88BD99-4536-4FE7-824B-FCEE60B564C8}"/>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2565400"/>
            <a:ext cx="495301"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99" name="Shape 503">
            <a:extLst>
              <a:ext uri="{FF2B5EF4-FFF2-40B4-BE49-F238E27FC236}">
                <a16:creationId xmlns:a16="http://schemas.microsoft.com/office/drawing/2014/main" id="{D5AE106C-7FCE-48D0-8D44-4EDB466F1520}"/>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14288"/>
            <a:ext cx="495301" cy="426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Shape 306" descr="kaikukortti_logo_transp_02_.jpg">
            <a:extLst>
              <a:ext uri="{FF2B5EF4-FFF2-40B4-BE49-F238E27FC236}">
                <a16:creationId xmlns:a16="http://schemas.microsoft.com/office/drawing/2014/main" id="{43989756-3BBC-4485-8CD3-EFB121384EE7}"/>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613" y="169863"/>
            <a:ext cx="418147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ulukko 1">
            <a:extLst>
              <a:ext uri="{FF2B5EF4-FFF2-40B4-BE49-F238E27FC236}">
                <a16:creationId xmlns:a16="http://schemas.microsoft.com/office/drawing/2014/main" id="{D4042A4C-FC1C-4A65-B39D-E2907B8A32AC}"/>
              </a:ext>
            </a:extLst>
          </p:cNvPr>
          <p:cNvGraphicFramePr>
            <a:graphicFrameLocks noGrp="1"/>
          </p:cNvGraphicFramePr>
          <p:nvPr>
            <p:extLst>
              <p:ext uri="{D42A27DB-BD31-4B8C-83A1-F6EECF244321}">
                <p14:modId xmlns:p14="http://schemas.microsoft.com/office/powerpoint/2010/main" val="2183682894"/>
              </p:ext>
            </p:extLst>
          </p:nvPr>
        </p:nvGraphicFramePr>
        <p:xfrm>
          <a:off x="2506345" y="1040130"/>
          <a:ext cx="7472432" cy="5693412"/>
        </p:xfrm>
        <a:graphic>
          <a:graphicData uri="http://schemas.openxmlformats.org/drawingml/2006/table">
            <a:tbl>
              <a:tblPr firstRow="1" firstCol="1" bandRow="1"/>
              <a:tblGrid>
                <a:gridCol w="1195070">
                  <a:extLst>
                    <a:ext uri="{9D8B030D-6E8A-4147-A177-3AD203B41FA5}">
                      <a16:colId xmlns:a16="http://schemas.microsoft.com/office/drawing/2014/main" val="353913463"/>
                    </a:ext>
                  </a:extLst>
                </a:gridCol>
                <a:gridCol w="1139703">
                  <a:extLst>
                    <a:ext uri="{9D8B030D-6E8A-4147-A177-3AD203B41FA5}">
                      <a16:colId xmlns:a16="http://schemas.microsoft.com/office/drawing/2014/main" val="1974159562"/>
                    </a:ext>
                  </a:extLst>
                </a:gridCol>
                <a:gridCol w="1036285">
                  <a:extLst>
                    <a:ext uri="{9D8B030D-6E8A-4147-A177-3AD203B41FA5}">
                      <a16:colId xmlns:a16="http://schemas.microsoft.com/office/drawing/2014/main" val="764983381"/>
                    </a:ext>
                  </a:extLst>
                </a:gridCol>
                <a:gridCol w="326899">
                  <a:extLst>
                    <a:ext uri="{9D8B030D-6E8A-4147-A177-3AD203B41FA5}">
                      <a16:colId xmlns:a16="http://schemas.microsoft.com/office/drawing/2014/main" val="2852415148"/>
                    </a:ext>
                  </a:extLst>
                </a:gridCol>
                <a:gridCol w="1628597">
                  <a:extLst>
                    <a:ext uri="{9D8B030D-6E8A-4147-A177-3AD203B41FA5}">
                      <a16:colId xmlns:a16="http://schemas.microsoft.com/office/drawing/2014/main" val="220520336"/>
                    </a:ext>
                  </a:extLst>
                </a:gridCol>
                <a:gridCol w="1036285">
                  <a:extLst>
                    <a:ext uri="{9D8B030D-6E8A-4147-A177-3AD203B41FA5}">
                      <a16:colId xmlns:a16="http://schemas.microsoft.com/office/drawing/2014/main" val="1560701748"/>
                    </a:ext>
                  </a:extLst>
                </a:gridCol>
                <a:gridCol w="1109593">
                  <a:extLst>
                    <a:ext uri="{9D8B030D-6E8A-4147-A177-3AD203B41FA5}">
                      <a16:colId xmlns:a16="http://schemas.microsoft.com/office/drawing/2014/main" val="4224926943"/>
                    </a:ext>
                  </a:extLst>
                </a:gridCol>
              </a:tblGrid>
              <a:tr h="308593">
                <a:tc gridSpan="3">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Kortinhaltijoiden ikäryhmät:</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a:noFill/>
                    </a:lnB>
                  </a:tcPr>
                </a:tc>
                <a:tc hMerge="1">
                  <a:txBody>
                    <a:bodyPr/>
                    <a:lstStyle/>
                    <a:p>
                      <a:endParaRPr lang="fi-FI"/>
                    </a:p>
                  </a:txBody>
                  <a:tcPr/>
                </a:tc>
                <a:tc hMerge="1">
                  <a:txBody>
                    <a:bodyPr/>
                    <a:lstStyle/>
                    <a:p>
                      <a:endParaRPr lang="fi-FI"/>
                    </a:p>
                  </a:txBody>
                  <a:tcPr/>
                </a:tc>
                <a:tc>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gridSpan="3">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Kortinhaltijoiden äidinkieli:</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a:noFill/>
                    </a:lnB>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1494683844"/>
                  </a:ext>
                </a:extLst>
              </a:tr>
              <a:tr h="644403">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kern="1200">
                          <a:solidFill>
                            <a:srgbClr val="5B9BD5"/>
                          </a:solidFill>
                          <a:effectLst/>
                          <a:latin typeface="Calibri" panose="020F0502020204030204" pitchFamily="34" charset="0"/>
                          <a:ea typeface="Calibri" panose="020F0502020204030204" pitchFamily="34" charset="0"/>
                          <a:cs typeface="Calibri" panose="020F0502020204030204" pitchFamily="34" charset="0"/>
                        </a:rPr>
                        <a:t>ESPOO</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kern="1200">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kern="1200">
                          <a:solidFill>
                            <a:srgbClr val="5B9BD5"/>
                          </a:solidFill>
                          <a:effectLst/>
                          <a:latin typeface="Calibri" panose="020F0502020204030204" pitchFamily="34" charset="0"/>
                          <a:ea typeface="Calibri" panose="020F0502020204030204" pitchFamily="34" charset="0"/>
                          <a:cs typeface="Calibri" panose="020F0502020204030204" pitchFamily="34" charset="0"/>
                        </a:rPr>
                        <a:t>ESPOO</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kern="1200">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429895334"/>
                  </a:ext>
                </a:extLst>
              </a:tr>
              <a:tr h="426727">
                <a:tc>
                  <a:txBody>
                    <a:bodyPr/>
                    <a:lstStyle/>
                    <a:p>
                      <a:pP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0 – 15 v.</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0,2 %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0,1 %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suomi</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kern="1200">
                          <a:solidFill>
                            <a:srgbClr val="FF0000"/>
                          </a:solidFill>
                          <a:effectLst/>
                          <a:latin typeface="Calibri" panose="020F0502020204030204" pitchFamily="34" charset="0"/>
                          <a:ea typeface="Calibri" panose="020F0502020204030204" pitchFamily="34" charset="0"/>
                          <a:cs typeface="Calibri" panose="020F0502020204030204" pitchFamily="34" charset="0"/>
                        </a:rPr>
                        <a:t>83 %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kern="1200">
                          <a:solidFill>
                            <a:srgbClr val="FF0000"/>
                          </a:solidFill>
                          <a:effectLst/>
                          <a:latin typeface="Calibri" panose="020F0502020204030204" pitchFamily="34" charset="0"/>
                          <a:ea typeface="Calibri" panose="020F0502020204030204" pitchFamily="34" charset="0"/>
                          <a:cs typeface="Calibri" panose="020F0502020204030204" pitchFamily="34" charset="0"/>
                        </a:rPr>
                        <a:t>94 %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2036780296"/>
                  </a:ext>
                </a:extLst>
              </a:tr>
              <a:tr h="426727">
                <a:tc>
                  <a:txBody>
                    <a:bodyPr/>
                    <a:lstStyle/>
                    <a:p>
                      <a:pP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16 – 34 v.</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24 %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29 %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ruotsi</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3 %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0,4 %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1401279899"/>
                  </a:ext>
                </a:extLst>
              </a:tr>
              <a:tr h="644403">
                <a:tc>
                  <a:txBody>
                    <a:bodyPr/>
                    <a:lstStyle/>
                    <a:p>
                      <a:pP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35 – 64 v.</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kern="1200">
                          <a:solidFill>
                            <a:srgbClr val="FF0000"/>
                          </a:solidFill>
                          <a:effectLst/>
                          <a:latin typeface="Calibri" panose="020F0502020204030204" pitchFamily="34" charset="0"/>
                          <a:ea typeface="Calibri" panose="020F0502020204030204" pitchFamily="34" charset="0"/>
                          <a:cs typeface="Calibri" panose="020F0502020204030204" pitchFamily="34" charset="0"/>
                        </a:rPr>
                        <a:t>57 %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kern="1200">
                          <a:solidFill>
                            <a:srgbClr val="FF0000"/>
                          </a:solidFill>
                          <a:effectLst/>
                          <a:latin typeface="Calibri" panose="020F0502020204030204" pitchFamily="34" charset="0"/>
                          <a:ea typeface="Calibri" panose="020F0502020204030204" pitchFamily="34" charset="0"/>
                          <a:cs typeface="Calibri" panose="020F0502020204030204" pitchFamily="34" charset="0"/>
                        </a:rPr>
                        <a:t>55 %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vieraskielinen</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r>
                        <a:rPr lang="fi-FI" sz="2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5 %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1986480602"/>
                  </a:ext>
                </a:extLst>
              </a:tr>
              <a:tr h="314887">
                <a:tc>
                  <a:txBody>
                    <a:bodyPr/>
                    <a:lstStyle/>
                    <a:p>
                      <a:pPr>
                        <a:lnSpc>
                          <a:spcPct val="107000"/>
                        </a:lnSpc>
                        <a:spcAft>
                          <a:spcPts val="0"/>
                        </a:spcAft>
                      </a:pPr>
                      <a:r>
                        <a:rPr lang="en-US"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65 v. &gt;</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dot"/>
                      <a:round/>
                      <a:headEnd type="none" w="med" len="med"/>
                      <a:tailEnd type="none" w="med" len="med"/>
                    </a:lnB>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DEEAF6"/>
                    </a:solidFill>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16 %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E2EFD9"/>
                    </a:solidFill>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ei tietoa</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dot"/>
                      <a:round/>
                      <a:headEnd type="none" w="med" len="med"/>
                      <a:tailEnd type="none" w="med" len="med"/>
                    </a:lnB>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r>
                        <a:rPr lang="fi-FI" sz="2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DEEAF6"/>
                    </a:solidFill>
                  </a:tcPr>
                </a:tc>
                <a:tc>
                  <a:txBody>
                    <a:bodyPr/>
                    <a:lstStyle/>
                    <a:p>
                      <a:pPr algn="ctr">
                        <a:lnSpc>
                          <a:spcPct val="107000"/>
                        </a:lnSpc>
                        <a:spcAft>
                          <a:spcPts val="0"/>
                        </a:spcAft>
                      </a:pPr>
                      <a:r>
                        <a:rPr lang="fi-FI"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1 %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E2EFD9"/>
                    </a:solidFill>
                  </a:tcPr>
                </a:tc>
                <a:extLst>
                  <a:ext uri="{0D108BD9-81ED-4DB2-BD59-A6C34878D82A}">
                    <a16:rowId xmlns:a16="http://schemas.microsoft.com/office/drawing/2014/main" val="284046065"/>
                  </a:ext>
                </a:extLst>
              </a:tr>
              <a:tr h="314887">
                <a:tc>
                  <a:txBody>
                    <a:bodyPr/>
                    <a:lstStyle/>
                    <a:p>
                      <a:pPr>
                        <a:lnSpc>
                          <a:spcPct val="107000"/>
                        </a:lnSpc>
                        <a:spcAft>
                          <a:spcPts val="0"/>
                        </a:spcAft>
                      </a:pPr>
                      <a:r>
                        <a:rPr lang="en-US"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spcAft>
                          <a:spcPts val="0"/>
                        </a:spcAft>
                      </a:pPr>
                      <a:r>
                        <a:rPr lang="fi-FI" sz="2000">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spcAft>
                          <a:spcPts val="0"/>
                        </a:spcAft>
                      </a:pPr>
                      <a:r>
                        <a:rPr lang="en-US"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spcAft>
                          <a:spcPts val="0"/>
                        </a:spcAft>
                      </a:pPr>
                      <a:r>
                        <a:rPr lang="fi-FI" sz="200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tcPr>
                </a:tc>
                <a:tc>
                  <a:txBody>
                    <a:bodyPr/>
                    <a:lstStyle/>
                    <a:p>
                      <a:pPr>
                        <a:lnSpc>
                          <a:spcPct val="107000"/>
                        </a:lnSpc>
                        <a:spcAft>
                          <a:spcPts val="0"/>
                        </a:spcAft>
                      </a:pPr>
                      <a:r>
                        <a:rPr lang="fi-FI" sz="200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spcAft>
                          <a:spcPts val="0"/>
                        </a:spcAft>
                      </a:pPr>
                      <a:r>
                        <a:rPr lang="fi-FI" sz="200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7000"/>
                        </a:lnSpc>
                        <a:spcAft>
                          <a:spcPts val="0"/>
                        </a:spcAft>
                      </a:pPr>
                      <a:r>
                        <a:rPr lang="fi-FI" sz="200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95031512"/>
                  </a:ext>
                </a:extLst>
              </a:tr>
              <a:tr h="615916">
                <a:tc gridSpan="3">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Kortinhaltijoiden sukupuoli: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a:noFill/>
                    </a:lnB>
                  </a:tcPr>
                </a:tc>
                <a:tc hMerge="1">
                  <a:txBody>
                    <a:bodyPr/>
                    <a:lstStyle/>
                    <a:p>
                      <a:endParaRPr lang="fi-FI"/>
                    </a:p>
                  </a:txBody>
                  <a:tcPr/>
                </a:tc>
                <a:tc hMerge="1">
                  <a:txBody>
                    <a:bodyPr/>
                    <a:lstStyle/>
                    <a:p>
                      <a:endParaRPr lang="fi-FI"/>
                    </a:p>
                  </a:txBody>
                  <a:tcPr/>
                </a:tc>
                <a:tc>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gridSpan="3">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Korttia käyttäneiden kortinhaltijoiden sukupuoli: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a:noFill/>
                    </a:lnB>
                  </a:tcPr>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3737084587"/>
                  </a:ext>
                </a:extLst>
              </a:tr>
              <a:tr h="644403">
                <a:tc>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kern="1200">
                          <a:solidFill>
                            <a:srgbClr val="5B9BD5"/>
                          </a:solidFill>
                          <a:effectLst/>
                          <a:latin typeface="Calibri" panose="020F0502020204030204" pitchFamily="34" charset="0"/>
                          <a:ea typeface="Calibri" panose="020F0502020204030204" pitchFamily="34" charset="0"/>
                          <a:cs typeface="Calibri" panose="020F0502020204030204" pitchFamily="34" charset="0"/>
                        </a:rPr>
                        <a:t>ESPOO</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kern="1200">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eaLnBrk="0" fontAlgn="base" hangingPunct="0">
                        <a:spcAft>
                          <a:spcPts val="0"/>
                        </a:spcAft>
                      </a:pPr>
                      <a:r>
                        <a:rPr lang="fi-FI" sz="20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kern="1200">
                          <a:solidFill>
                            <a:srgbClr val="5B9BD5"/>
                          </a:solidFill>
                          <a:effectLst/>
                          <a:latin typeface="Calibri" panose="020F0502020204030204" pitchFamily="34" charset="0"/>
                          <a:ea typeface="Calibri" panose="020F0502020204030204" pitchFamily="34" charset="0"/>
                          <a:cs typeface="Calibri" panose="020F0502020204030204" pitchFamily="34" charset="0"/>
                        </a:rPr>
                        <a:t>ESPOO</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kern="1200">
                          <a:solidFill>
                            <a:srgbClr val="70AD47"/>
                          </a:solidFill>
                          <a:effectLst/>
                          <a:latin typeface="Calibri" panose="020F0502020204030204" pitchFamily="34" charset="0"/>
                          <a:ea typeface="Calibri" panose="020F0502020204030204" pitchFamily="34" charset="0"/>
                          <a:cs typeface="Calibri" panose="020F0502020204030204" pitchFamily="34" charset="0"/>
                        </a:rPr>
                        <a:t>KAINUU</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458073692"/>
                  </a:ext>
                </a:extLst>
              </a:tr>
              <a:tr h="314887">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mies</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a:effectLst/>
                          <a:latin typeface="Calibri" panose="020F0502020204030204" pitchFamily="34" charset="0"/>
                          <a:ea typeface="Times New Roman" panose="02020603050405020304" pitchFamily="18" charset="0"/>
                          <a:cs typeface="Calibri" panose="020F0502020204030204" pitchFamily="34" charset="0"/>
                        </a:rPr>
                        <a:t>36 %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en-US"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38 %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mies</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34 %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32 %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3005837052"/>
                  </a:ext>
                </a:extLst>
              </a:tr>
              <a:tr h="314887">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nainen</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63 %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en-US" sz="2000" b="1" kern="1200">
                          <a:solidFill>
                            <a:srgbClr val="FF0000"/>
                          </a:solidFill>
                          <a:effectLst/>
                          <a:latin typeface="Calibri" panose="020F0502020204030204" pitchFamily="34" charset="0"/>
                          <a:ea typeface="Calibri" panose="020F0502020204030204" pitchFamily="34" charset="0"/>
                          <a:cs typeface="Calibri" panose="020F0502020204030204" pitchFamily="34" charset="0"/>
                        </a:rPr>
                        <a:t>61 %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nainen</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b="1">
                          <a:solidFill>
                            <a:srgbClr val="FF0000"/>
                          </a:solidFill>
                          <a:effectLst/>
                          <a:latin typeface="Calibri" panose="020F0502020204030204" pitchFamily="34" charset="0"/>
                          <a:ea typeface="Calibri" panose="020F0502020204030204" pitchFamily="34" charset="0"/>
                          <a:cs typeface="Calibri" panose="020F0502020204030204" pitchFamily="34" charset="0"/>
                        </a:rPr>
                        <a:t>65 %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b="1">
                          <a:solidFill>
                            <a:srgbClr val="FF0000"/>
                          </a:solidFill>
                          <a:effectLst/>
                          <a:latin typeface="Calibri" panose="020F0502020204030204" pitchFamily="34" charset="0"/>
                          <a:ea typeface="Calibri" panose="020F0502020204030204" pitchFamily="34" charset="0"/>
                          <a:cs typeface="Calibri" panose="020F0502020204030204" pitchFamily="34" charset="0"/>
                        </a:rPr>
                        <a:t>68 %</a:t>
                      </a:r>
                      <a:endParaRPr lang="fi-FI" sz="20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681130860"/>
                  </a:ext>
                </a:extLst>
              </a:tr>
              <a:tr h="314887">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muu</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a:effectLst/>
                          <a:latin typeface="Calibri" panose="020F0502020204030204" pitchFamily="34" charset="0"/>
                          <a:ea typeface="Times New Roman" panose="02020603050405020304" pitchFamily="18" charset="0"/>
                          <a:cs typeface="Calibri" panose="020F0502020204030204" pitchFamily="34" charset="0"/>
                        </a:rPr>
                        <a:t>0,2 %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en-US"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0,1 %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muu</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a:noFill/>
                    </a:lnB>
                  </a:tcPr>
                </a:tc>
                <a:tc>
                  <a:txBody>
                    <a:bodyPr/>
                    <a:lstStyle/>
                    <a:p>
                      <a:pPr algn="ct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0,2 %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DEEAF6"/>
                    </a:solidFill>
                  </a:tcPr>
                </a:tc>
                <a:tc>
                  <a:txBody>
                    <a:bodyPr/>
                    <a:lstStyle/>
                    <a:p>
                      <a:pPr algn="ct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a:noFill/>
                    </a:lnB>
                    <a:solidFill>
                      <a:srgbClr val="E2EFD9"/>
                    </a:solidFill>
                  </a:tcPr>
                </a:tc>
                <a:extLst>
                  <a:ext uri="{0D108BD9-81ED-4DB2-BD59-A6C34878D82A}">
                    <a16:rowId xmlns:a16="http://schemas.microsoft.com/office/drawing/2014/main" val="3718620701"/>
                  </a:ext>
                </a:extLst>
              </a:tr>
              <a:tr h="407805">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ei tietoa</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dot"/>
                      <a:round/>
                      <a:headEnd type="none" w="med" len="med"/>
                      <a:tailEnd type="none" w="med" len="med"/>
                    </a:lnB>
                  </a:tcPr>
                </a:tc>
                <a:tc>
                  <a:txBody>
                    <a:bodyPr/>
                    <a:lstStyle/>
                    <a:p>
                      <a:pPr algn="ctr">
                        <a:lnSpc>
                          <a:spcPct val="107000"/>
                        </a:lnSpc>
                        <a:spcAft>
                          <a:spcPts val="0"/>
                        </a:spcAft>
                      </a:pPr>
                      <a:r>
                        <a:rPr lang="fi-FI" sz="2000">
                          <a:effectLst/>
                          <a:latin typeface="Calibri" panose="020F0502020204030204" pitchFamily="34" charset="0"/>
                          <a:ea typeface="Times New Roman" panose="02020603050405020304" pitchFamily="18" charset="0"/>
                          <a:cs typeface="Calibri" panose="020F0502020204030204" pitchFamily="34" charset="0"/>
                        </a:rPr>
                        <a:t>1 %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DEEAF6"/>
                    </a:solidFill>
                  </a:tcPr>
                </a:tc>
                <a:tc>
                  <a:txBody>
                    <a:bodyPr/>
                    <a:lstStyle/>
                    <a:p>
                      <a:pPr algn="ctr">
                        <a:lnSpc>
                          <a:spcPct val="107000"/>
                        </a:lnSpc>
                        <a:spcAft>
                          <a:spcPts val="0"/>
                        </a:spcAft>
                      </a:pPr>
                      <a:r>
                        <a:rPr lang="en-US" sz="20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0,1 %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E2EFD9"/>
                    </a:solidFill>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no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tcPr>
                </a:tc>
                <a:tc>
                  <a:txBody>
                    <a:bodyPr/>
                    <a:lstStyle/>
                    <a:p>
                      <a:pPr eaLnBrk="0" fontAlgn="base" hangingPunct="0">
                        <a:spcAft>
                          <a:spcPts val="0"/>
                        </a:spcAft>
                      </a:pPr>
                      <a:r>
                        <a:rPr lang="fi-FI" sz="2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ei tietoa</a:t>
                      </a:r>
                      <a:endParaRPr lang="fi-FI" sz="2000">
                        <a:effectLst/>
                        <a:latin typeface="Calibri" panose="020F0502020204030204" pitchFamily="34" charset="0"/>
                        <a:ea typeface="Times New Roman" panose="02020603050405020304" pitchFamily="18" charset="0"/>
                      </a:endParaRPr>
                    </a:p>
                  </a:txBody>
                  <a:tcPr marL="68579" marR="68579" marT="0" marB="0">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dot"/>
                      <a:round/>
                      <a:headEnd type="none" w="med" len="med"/>
                      <a:tailEnd type="none" w="med" len="med"/>
                    </a:lnB>
                  </a:tcPr>
                </a:tc>
                <a:tc>
                  <a:txBody>
                    <a:bodyPr/>
                    <a:lstStyle/>
                    <a:p>
                      <a:pPr algn="ct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1 %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DEEAF6"/>
                    </a:solidFill>
                  </a:tcPr>
                </a:tc>
                <a:tc>
                  <a:txBody>
                    <a:bodyPr/>
                    <a:lstStyle/>
                    <a:p>
                      <a:pPr algn="ctr">
                        <a:lnSpc>
                          <a:spcPct val="107000"/>
                        </a:lnSpc>
                        <a:spcAft>
                          <a:spcPts val="0"/>
                        </a:spcAft>
                      </a:pPr>
                      <a:r>
                        <a:rPr lang="fi-FI" sz="2000">
                          <a:effectLst/>
                          <a:latin typeface="Calibri" panose="020F0502020204030204" pitchFamily="34" charset="0"/>
                          <a:ea typeface="Calibri" panose="020F0502020204030204" pitchFamily="34" charset="0"/>
                          <a:cs typeface="Calibri" panose="020F0502020204030204" pitchFamily="34" charset="0"/>
                        </a:rPr>
                        <a:t>0,4 %</a:t>
                      </a:r>
                      <a:endParaRPr lang="fi-FI" sz="2000">
                        <a:effectLst/>
                        <a:latin typeface="Calibri" panose="020F0502020204030204" pitchFamily="34" charset="0"/>
                        <a:ea typeface="Calibri" panose="020F0502020204030204" pitchFamily="34" charset="0"/>
                        <a:cs typeface="Times New Roman" panose="02020603050405020304" pitchFamily="18" charset="0"/>
                      </a:endParaRPr>
                    </a:p>
                  </a:txBody>
                  <a:tcPr marL="68579" marR="68579" marT="0" marB="0">
                    <a:lnL>
                      <a:noFill/>
                    </a:lnL>
                    <a:lnR>
                      <a:noFill/>
                    </a:lnR>
                    <a:lnT>
                      <a:noFill/>
                    </a:lnT>
                    <a:lnB w="12700" cap="flat" cmpd="sng" algn="ctr">
                      <a:solidFill>
                        <a:srgbClr val="000000"/>
                      </a:solidFill>
                      <a:prstDash val="dot"/>
                      <a:round/>
                      <a:headEnd type="none" w="med" len="med"/>
                      <a:tailEnd type="none" w="med" len="med"/>
                    </a:lnB>
                    <a:solidFill>
                      <a:srgbClr val="E2EFD9"/>
                    </a:solidFill>
                  </a:tcPr>
                </a:tc>
                <a:extLst>
                  <a:ext uri="{0D108BD9-81ED-4DB2-BD59-A6C34878D82A}">
                    <a16:rowId xmlns:a16="http://schemas.microsoft.com/office/drawing/2014/main" val="3422543891"/>
                  </a:ext>
                </a:extLst>
              </a:tr>
            </a:tbl>
          </a:graphicData>
        </a:graphic>
      </p:graphicFrame>
      <p:sp>
        <p:nvSpPr>
          <p:cNvPr id="81023" name="Rectangle 1">
            <a:extLst>
              <a:ext uri="{FF2B5EF4-FFF2-40B4-BE49-F238E27FC236}">
                <a16:creationId xmlns:a16="http://schemas.microsoft.com/office/drawing/2014/main" id="{0C68BB85-B69C-41EB-B34E-E620C00D6B59}"/>
              </a:ext>
            </a:extLst>
          </p:cNvPr>
          <p:cNvSpPr>
            <a:spLocks noChangeArrowheads="1"/>
          </p:cNvSpPr>
          <p:nvPr/>
        </p:nvSpPr>
        <p:spPr bwMode="auto">
          <a:xfrm>
            <a:off x="3467100" y="2105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endParaRPr lang="fi-FI" altLang="fi-FI" sz="1800"/>
          </a:p>
        </p:txBody>
      </p:sp>
      <p:sp>
        <p:nvSpPr>
          <p:cNvPr id="10" name="Suorakulmio 9">
            <a:extLst>
              <a:ext uri="{FF2B5EF4-FFF2-40B4-BE49-F238E27FC236}">
                <a16:creationId xmlns:a16="http://schemas.microsoft.com/office/drawing/2014/main" id="{4F2F4E1E-5B74-468A-97B1-6646DC1E3BBE}"/>
              </a:ext>
            </a:extLst>
          </p:cNvPr>
          <p:cNvSpPr/>
          <p:nvPr/>
        </p:nvSpPr>
        <p:spPr>
          <a:xfrm>
            <a:off x="5267325" y="30163"/>
            <a:ext cx="7234238" cy="916854"/>
          </a:xfrm>
          <a:prstGeom prst="rect">
            <a:avLst/>
          </a:prstGeom>
        </p:spPr>
        <p:txBody>
          <a:bodyPr>
            <a:spAutoFit/>
          </a:bodyPr>
          <a:lstStyle/>
          <a:p>
            <a:pPr>
              <a:lnSpc>
                <a:spcPct val="115000"/>
              </a:lnSpc>
              <a:spcBef>
                <a:spcPts val="1200"/>
              </a:spcBef>
              <a:spcAft>
                <a:spcPts val="0"/>
              </a:spcAft>
              <a:defRPr/>
            </a:pPr>
            <a:r>
              <a:rPr lang="fi-FI" sz="2400" b="1" kern="0">
                <a:ea typeface="Times New Roman" panose="02020603050405020304" pitchFamily="18" charset="0"/>
                <a:cs typeface="Arial" panose="020B0604020202020204" pitchFamily="34" charset="0"/>
              </a:rPr>
              <a:t>Tilastovertailu Espoon ja Kainuun </a:t>
            </a:r>
            <a:br>
              <a:rPr lang="fi-FI" sz="2400" b="1" kern="0">
                <a:ea typeface="Times New Roman" panose="02020603050405020304" pitchFamily="18" charset="0"/>
                <a:cs typeface="Arial" panose="020B0604020202020204" pitchFamily="34" charset="0"/>
              </a:rPr>
            </a:br>
            <a:r>
              <a:rPr lang="fi-FI" sz="2400" b="1" kern="0">
                <a:ea typeface="Times New Roman" panose="02020603050405020304" pitchFamily="18" charset="0"/>
                <a:cs typeface="Arial" panose="020B0604020202020204" pitchFamily="34" charset="0"/>
              </a:rPr>
              <a:t>Kaikukortin käytöstä vuonna 2017</a:t>
            </a:r>
            <a:endParaRPr lang="fi-FI" sz="2400" b="1" kern="0">
              <a:latin typeface="Calibri Light" panose="020F03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pic>
        <p:nvPicPr>
          <p:cNvPr id="281" name="Shape 281"/>
          <p:cNvPicPr preferRelativeResize="0"/>
          <p:nvPr/>
        </p:nvPicPr>
        <p:blipFill rotWithShape="1">
          <a:blip r:embed="rId3">
            <a:alphaModFix/>
          </a:blip>
          <a:srcRect/>
          <a:stretch/>
        </p:blipFill>
        <p:spPr>
          <a:xfrm rot="5400000">
            <a:off x="-1885751" y="4475744"/>
            <a:ext cx="4268007" cy="496502"/>
          </a:xfrm>
          <a:prstGeom prst="rect">
            <a:avLst/>
          </a:prstGeom>
          <a:noFill/>
          <a:ln>
            <a:noFill/>
          </a:ln>
        </p:spPr>
      </p:pic>
      <p:pic>
        <p:nvPicPr>
          <p:cNvPr id="282" name="Shape 282"/>
          <p:cNvPicPr preferRelativeResize="0"/>
          <p:nvPr/>
        </p:nvPicPr>
        <p:blipFill rotWithShape="1">
          <a:blip r:embed="rId3">
            <a:alphaModFix/>
          </a:blip>
          <a:srcRect/>
          <a:stretch/>
        </p:blipFill>
        <p:spPr>
          <a:xfrm rot="5400000">
            <a:off x="-1885752" y="1885752"/>
            <a:ext cx="4268007" cy="496502"/>
          </a:xfrm>
          <a:prstGeom prst="rect">
            <a:avLst/>
          </a:prstGeom>
          <a:noFill/>
          <a:ln>
            <a:noFill/>
          </a:ln>
        </p:spPr>
      </p:pic>
      <p:sp>
        <p:nvSpPr>
          <p:cNvPr id="7" name="Suorakulmio 1"/>
          <p:cNvSpPr>
            <a:spLocks noChangeArrowheads="1"/>
          </p:cNvSpPr>
          <p:nvPr/>
        </p:nvSpPr>
        <p:spPr bwMode="auto">
          <a:xfrm>
            <a:off x="857273" y="1338284"/>
            <a:ext cx="113347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r>
              <a:rPr lang="en-US" altLang="sv-FI" sz="2400" b="1"/>
              <a:t>			</a:t>
            </a:r>
            <a:endParaRPr lang="fi-FI" sz="2400" b="1">
              <a:cs typeface="Arial" panose="020B0604020202020204" pitchFamily="34" charset="0"/>
            </a:endParaRPr>
          </a:p>
        </p:txBody>
      </p:sp>
      <p:sp>
        <p:nvSpPr>
          <p:cNvPr id="2" name="Tekstiruutu 1"/>
          <p:cNvSpPr txBox="1"/>
          <p:nvPr/>
        </p:nvSpPr>
        <p:spPr>
          <a:xfrm>
            <a:off x="4306284" y="599620"/>
            <a:ext cx="5098191" cy="1200329"/>
          </a:xfrm>
          <a:prstGeom prst="rect">
            <a:avLst/>
          </a:prstGeom>
          <a:noFill/>
        </p:spPr>
        <p:txBody>
          <a:bodyPr wrap="none" rtlCol="0">
            <a:spAutoFit/>
          </a:bodyPr>
          <a:lstStyle/>
          <a:p>
            <a:r>
              <a:rPr lang="fi-FI" sz="3600">
                <a:latin typeface="Calibri"/>
                <a:ea typeface="Calibri"/>
                <a:cs typeface="Calibri"/>
                <a:sym typeface="Calibri"/>
              </a:rPr>
              <a:t>Huom. Espoon ja Kainuun </a:t>
            </a:r>
          </a:p>
          <a:p>
            <a:r>
              <a:rPr lang="fi-FI" sz="3600">
                <a:latin typeface="Calibri"/>
                <a:ea typeface="Calibri"/>
                <a:cs typeface="Calibri"/>
                <a:sym typeface="Calibri"/>
              </a:rPr>
              <a:t>Kaikukortti-tilastoista</a:t>
            </a:r>
            <a:endParaRPr lang="fi-FI" sz="3600"/>
          </a:p>
        </p:txBody>
      </p:sp>
      <p:pic>
        <p:nvPicPr>
          <p:cNvPr id="21" name="Shape 306" descr="kaikukortti_logo_transp_02_.jpg"/>
          <p:cNvPicPr preferRelativeResize="0"/>
          <p:nvPr/>
        </p:nvPicPr>
        <p:blipFill>
          <a:blip r:embed="rId4">
            <a:alphaModFix/>
          </a:blip>
          <a:stretch>
            <a:fillRect/>
          </a:stretch>
        </p:blipFill>
        <p:spPr>
          <a:xfrm>
            <a:off x="620207" y="122316"/>
            <a:ext cx="3230903" cy="827599"/>
          </a:xfrm>
          <a:prstGeom prst="rect">
            <a:avLst/>
          </a:prstGeom>
          <a:noFill/>
          <a:ln>
            <a:noFill/>
          </a:ln>
        </p:spPr>
      </p:pic>
      <p:sp>
        <p:nvSpPr>
          <p:cNvPr id="3" name="Tekstiruutu 2">
            <a:extLst>
              <a:ext uri="{FF2B5EF4-FFF2-40B4-BE49-F238E27FC236}">
                <a16:creationId xmlns:a16="http://schemas.microsoft.com/office/drawing/2014/main" id="{2B6CEC55-E02E-FF42-B0AC-9F700702F08A}"/>
              </a:ext>
            </a:extLst>
          </p:cNvPr>
          <p:cNvSpPr txBox="1"/>
          <p:nvPr/>
        </p:nvSpPr>
        <p:spPr>
          <a:xfrm>
            <a:off x="1835700" y="2134003"/>
            <a:ext cx="9377871" cy="4247317"/>
          </a:xfrm>
          <a:prstGeom prst="rect">
            <a:avLst/>
          </a:prstGeom>
          <a:noFill/>
        </p:spPr>
        <p:txBody>
          <a:bodyPr wrap="square" rtlCol="0">
            <a:spAutoFit/>
          </a:bodyPr>
          <a:lstStyle/>
          <a:p>
            <a:r>
              <a:rPr lang="fi-FI" sz="2400"/>
              <a:t>Espoon ja Kainuun Kaikukortti-tilastoista on koottu lisäksi </a:t>
            </a:r>
            <a:br>
              <a:rPr lang="fi-FI" sz="2400"/>
            </a:br>
            <a:r>
              <a:rPr lang="fi-FI" sz="2400"/>
              <a:t>esimerkiksi seuraava tilasto:</a:t>
            </a:r>
          </a:p>
          <a:p>
            <a:endParaRPr lang="fi-FI" sz="2400"/>
          </a:p>
          <a:p>
            <a:pPr marL="342900" indent="-342900">
              <a:buFont typeface="Arial" panose="020B0604020202020204" pitchFamily="34" charset="0"/>
              <a:buChar char="•"/>
            </a:pPr>
            <a:r>
              <a:rPr lang="fi-FI" sz="2400"/>
              <a:t>10 yleisintä Kaikukortin kulttuurikohdetta / vuosi</a:t>
            </a:r>
          </a:p>
          <a:p>
            <a:pPr marL="342900" indent="-342900">
              <a:buFont typeface="Arial" panose="020B0604020202020204" pitchFamily="34" charset="0"/>
              <a:buChar char="•"/>
            </a:pPr>
            <a:endParaRPr lang="fi-FI" sz="2400"/>
          </a:p>
          <a:p>
            <a:pPr marL="342900" indent="-342900">
              <a:buFont typeface="Arial" panose="020B0604020202020204" pitchFamily="34" charset="0"/>
              <a:buChar char="•"/>
            </a:pPr>
            <a:endParaRPr lang="fi-FI" sz="2400"/>
          </a:p>
          <a:p>
            <a:r>
              <a:rPr lang="fi-FI" sz="2400"/>
              <a:t>Paikalliset Kaikukortti-tilastot antavat tärkeää tietoa alueen Kaikukortti-</a:t>
            </a:r>
            <a:br>
              <a:rPr lang="fi-FI" sz="2400"/>
            </a:br>
            <a:r>
              <a:rPr lang="fi-FI" sz="2400"/>
              <a:t>toiminnasta vastaaville tahoille ja antavat mahdollisuuden kehittää Kaikukortti-toimintaa paikallisella tasolla.</a:t>
            </a:r>
            <a:endParaRPr lang="fi-FI"/>
          </a:p>
          <a:p>
            <a:endParaRPr lang="fi-FI"/>
          </a:p>
          <a:p>
            <a:endParaRPr lang="fi-FI"/>
          </a:p>
          <a:p>
            <a:endParaRPr lang="fi-FI"/>
          </a:p>
        </p:txBody>
      </p:sp>
    </p:spTree>
    <p:extLst>
      <p:ext uri="{BB962C8B-B14F-4D97-AF65-F5344CB8AC3E}">
        <p14:creationId xmlns:p14="http://schemas.microsoft.com/office/powerpoint/2010/main" val="3250837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pic>
        <p:nvPicPr>
          <p:cNvPr id="281" name="Shape 281"/>
          <p:cNvPicPr preferRelativeResize="0"/>
          <p:nvPr/>
        </p:nvPicPr>
        <p:blipFill rotWithShape="1">
          <a:blip r:embed="rId3">
            <a:alphaModFix/>
          </a:blip>
          <a:srcRect/>
          <a:stretch/>
        </p:blipFill>
        <p:spPr>
          <a:xfrm rot="5400000">
            <a:off x="-1885751" y="4475744"/>
            <a:ext cx="4268007" cy="496502"/>
          </a:xfrm>
          <a:prstGeom prst="rect">
            <a:avLst/>
          </a:prstGeom>
          <a:noFill/>
          <a:ln>
            <a:noFill/>
          </a:ln>
        </p:spPr>
      </p:pic>
      <p:pic>
        <p:nvPicPr>
          <p:cNvPr id="282" name="Shape 282"/>
          <p:cNvPicPr preferRelativeResize="0"/>
          <p:nvPr/>
        </p:nvPicPr>
        <p:blipFill rotWithShape="1">
          <a:blip r:embed="rId3">
            <a:alphaModFix/>
          </a:blip>
          <a:srcRect/>
          <a:stretch/>
        </p:blipFill>
        <p:spPr>
          <a:xfrm rot="5400000">
            <a:off x="-1885752" y="1885752"/>
            <a:ext cx="4268007" cy="496502"/>
          </a:xfrm>
          <a:prstGeom prst="rect">
            <a:avLst/>
          </a:prstGeom>
          <a:noFill/>
          <a:ln>
            <a:noFill/>
          </a:ln>
        </p:spPr>
      </p:pic>
      <p:sp>
        <p:nvSpPr>
          <p:cNvPr id="7" name="Suorakulmio 1"/>
          <p:cNvSpPr>
            <a:spLocks noChangeArrowheads="1"/>
          </p:cNvSpPr>
          <p:nvPr/>
        </p:nvSpPr>
        <p:spPr bwMode="auto">
          <a:xfrm>
            <a:off x="857273" y="1338284"/>
            <a:ext cx="113347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MS PGothic" panose="020B0600070205080204" pitchFamily="34" charset="-128"/>
              </a:defRPr>
            </a:lvl9pPr>
          </a:lstStyle>
          <a:p>
            <a:pPr>
              <a:lnSpc>
                <a:spcPct val="100000"/>
              </a:lnSpc>
              <a:spcBef>
                <a:spcPct val="0"/>
              </a:spcBef>
              <a:buFontTx/>
              <a:buNone/>
            </a:pPr>
            <a:r>
              <a:rPr lang="en-US" altLang="sv-FI" sz="2400" b="1"/>
              <a:t>			</a:t>
            </a:r>
            <a:endParaRPr lang="fi-FI" sz="2400" b="1">
              <a:cs typeface="Arial" panose="020B0604020202020204" pitchFamily="34" charset="0"/>
            </a:endParaRPr>
          </a:p>
        </p:txBody>
      </p:sp>
      <p:sp>
        <p:nvSpPr>
          <p:cNvPr id="2" name="Tekstiruutu 1"/>
          <p:cNvSpPr txBox="1"/>
          <p:nvPr/>
        </p:nvSpPr>
        <p:spPr>
          <a:xfrm>
            <a:off x="3974814" y="303584"/>
            <a:ext cx="8217186" cy="646331"/>
          </a:xfrm>
          <a:prstGeom prst="rect">
            <a:avLst/>
          </a:prstGeom>
          <a:noFill/>
        </p:spPr>
        <p:txBody>
          <a:bodyPr wrap="none" rtlCol="0">
            <a:spAutoFit/>
          </a:bodyPr>
          <a:lstStyle/>
          <a:p>
            <a:r>
              <a:rPr lang="fi-FI" sz="3600">
                <a:latin typeface="Calibri"/>
                <a:ea typeface="Calibri"/>
                <a:cs typeface="Calibri"/>
                <a:sym typeface="Calibri"/>
              </a:rPr>
              <a:t>Muutamia huomioita Kaikukortti-tilastoista</a:t>
            </a:r>
            <a:endParaRPr lang="fi-FI" sz="3600"/>
          </a:p>
        </p:txBody>
      </p:sp>
      <p:pic>
        <p:nvPicPr>
          <p:cNvPr id="21" name="Shape 306" descr="kaikukortti_logo_transp_02_.jpg"/>
          <p:cNvPicPr preferRelativeResize="0"/>
          <p:nvPr/>
        </p:nvPicPr>
        <p:blipFill>
          <a:blip r:embed="rId4">
            <a:alphaModFix/>
          </a:blip>
          <a:stretch>
            <a:fillRect/>
          </a:stretch>
        </p:blipFill>
        <p:spPr>
          <a:xfrm>
            <a:off x="620207" y="122316"/>
            <a:ext cx="3230903" cy="827599"/>
          </a:xfrm>
          <a:prstGeom prst="rect">
            <a:avLst/>
          </a:prstGeom>
          <a:noFill/>
          <a:ln>
            <a:noFill/>
          </a:ln>
        </p:spPr>
      </p:pic>
      <p:sp>
        <p:nvSpPr>
          <p:cNvPr id="4" name="Tekstiruutu 3">
            <a:extLst>
              <a:ext uri="{FF2B5EF4-FFF2-40B4-BE49-F238E27FC236}">
                <a16:creationId xmlns:a16="http://schemas.microsoft.com/office/drawing/2014/main" id="{0AA66307-A406-2544-99A3-F09F4A80C401}"/>
              </a:ext>
            </a:extLst>
          </p:cNvPr>
          <p:cNvSpPr txBox="1"/>
          <p:nvPr/>
        </p:nvSpPr>
        <p:spPr>
          <a:xfrm>
            <a:off x="1108733" y="1444444"/>
            <a:ext cx="10136613" cy="4308872"/>
          </a:xfrm>
          <a:prstGeom prst="rect">
            <a:avLst/>
          </a:prstGeom>
          <a:noFill/>
        </p:spPr>
        <p:txBody>
          <a:bodyPr wrap="square" rtlCol="0" anchor="t">
            <a:spAutoFit/>
          </a:bodyPr>
          <a:lstStyle/>
          <a:p>
            <a:pPr marL="285750" indent="-285750">
              <a:buFont typeface="Arial" panose="020B0604020202020204" pitchFamily="34" charset="0"/>
              <a:buChar char="•"/>
            </a:pPr>
            <a:r>
              <a:rPr lang="fi-FI" sz="2000" dirty="0"/>
              <a:t>Kortti ei ole harkinnanvarainen etu, vaan asiakkaan oikeus.</a:t>
            </a:r>
          </a:p>
          <a:p>
            <a:pPr marL="742950" lvl="1" indent="-285750">
              <a:buFont typeface="Arial" panose="020B0604020202020204" pitchFamily="34" charset="0"/>
              <a:buChar char="•"/>
            </a:pPr>
            <a:r>
              <a:rPr lang="fi-FI" dirty="0"/>
              <a:t>Korttia jaetaan matalalla kynnyksellä Kaikukortti-verkoston sosiaali- ja terveysalan kumppaneiden kohderyhmään (tiukka taloudellinen tilanne) kuuluville asiakkaille.</a:t>
            </a:r>
            <a:endParaRPr lang="fi-FI" dirty="0">
              <a:cs typeface="Calibri"/>
            </a:endParaRPr>
          </a:p>
          <a:p>
            <a:pPr marL="742950" lvl="1" indent="-285750">
              <a:buFont typeface="Arial" panose="020B0604020202020204" pitchFamily="34" charset="0"/>
              <a:buChar char="•"/>
            </a:pPr>
            <a:r>
              <a:rPr lang="fi-FI" dirty="0"/>
              <a:t>Kortin käyttöön kannustetaan, mutta kortti ei velvoita sen käyttöön.</a:t>
            </a:r>
            <a:endParaRPr lang="fi-FI" dirty="0">
              <a:cs typeface="Calibri"/>
            </a:endParaRPr>
          </a:p>
          <a:p>
            <a:pPr marL="285750" indent="-285750">
              <a:buFont typeface="Arial" panose="020B0604020202020204" pitchFamily="34" charset="0"/>
              <a:buChar char="•"/>
            </a:pPr>
            <a:endParaRPr lang="fi-FI" sz="2000"/>
          </a:p>
          <a:p>
            <a:pPr marL="285750" indent="-285750">
              <a:buFont typeface="Arial" panose="020B0604020202020204" pitchFamily="34" charset="0"/>
              <a:buChar char="•"/>
            </a:pPr>
            <a:r>
              <a:rPr lang="fi-FI" sz="2000" dirty="0"/>
              <a:t>Kulttuuria  kaikille -palvelun toteuttamissa Kaikukortti-kyselytutkimuksissa</a:t>
            </a:r>
            <a:r>
              <a:rPr lang="fi-FI" sz="2000" dirty="0">
                <a:solidFill>
                  <a:srgbClr val="FF0000"/>
                </a:solidFill>
              </a:rPr>
              <a:t>*</a:t>
            </a:r>
            <a:r>
              <a:rPr lang="fi-FI" sz="2000" dirty="0"/>
              <a:t> on selvinnyt erilaisia esteitä kortin käytölle, kuten seuran puute, huono terveydentila, liikkumiseen ja matkakustannuksiin liittyvät sekä se, ettei löydä tietoa Kaikukortin kulttuuritarjonnasta helposti</a:t>
            </a:r>
            <a:r>
              <a:rPr lang="en-US" sz="2000" dirty="0"/>
              <a:t>​.</a:t>
            </a:r>
            <a:br>
              <a:rPr lang="en-US" sz="2000" dirty="0">
                <a:latin typeface="MS PGothic"/>
              </a:rPr>
            </a:br>
            <a:endParaRPr lang="en-US" sz="2000"/>
          </a:p>
          <a:p>
            <a:pPr marL="285750" indent="-285750">
              <a:buFont typeface="Arial" panose="020B0604020202020204" pitchFamily="34" charset="0"/>
              <a:buChar char="•"/>
            </a:pPr>
            <a:r>
              <a:rPr lang="en-US" sz="2000" dirty="0"/>
              <a:t>Osallistumisen esteitä pyritään vähentämään erilaisin keinoin, kuten siten, että työntekijä tai työyhteisön edustaja voi osallistua yhdessä asiakkaan tai pienryhmän kanssa, ja työntekijät voivat joissain tapauksissa käyttää työyhteisön autoja yhdessä osallistumiseen. Lisäksi Kaikukortti-toiminnassa tehdään </a:t>
            </a:r>
            <a:r>
              <a:rPr lang="en-US" sz="2000" dirty="0" err="1"/>
              <a:t>yhteistyötä</a:t>
            </a:r>
            <a:r>
              <a:rPr lang="en-US" sz="2000" dirty="0"/>
              <a:t> </a:t>
            </a:r>
            <a:r>
              <a:rPr lang="en-US" sz="2000" dirty="0" err="1"/>
              <a:t>kulttuurikaveri-toiminnan</a:t>
            </a:r>
            <a:r>
              <a:rPr lang="en-US" sz="2000" dirty="0"/>
              <a:t> </a:t>
            </a:r>
            <a:r>
              <a:rPr lang="en-US" sz="2000" dirty="0" err="1"/>
              <a:t>kanssa</a:t>
            </a:r>
            <a:r>
              <a:rPr lang="en-US" sz="2000" dirty="0">
                <a:cs typeface="Calibri"/>
              </a:rPr>
              <a:t>.</a:t>
            </a:r>
            <a:endParaRPr lang="en-US" sz="2000" dirty="0"/>
          </a:p>
        </p:txBody>
      </p:sp>
      <p:sp>
        <p:nvSpPr>
          <p:cNvPr id="5" name="Tekstiruutu 4">
            <a:extLst>
              <a:ext uri="{FF2B5EF4-FFF2-40B4-BE49-F238E27FC236}">
                <a16:creationId xmlns:a16="http://schemas.microsoft.com/office/drawing/2014/main" id="{E9497156-E20E-B84A-AF7A-64E1A3E8B118}"/>
              </a:ext>
            </a:extLst>
          </p:cNvPr>
          <p:cNvSpPr txBox="1"/>
          <p:nvPr/>
        </p:nvSpPr>
        <p:spPr>
          <a:xfrm>
            <a:off x="1108733" y="6175452"/>
            <a:ext cx="9741513" cy="584775"/>
          </a:xfrm>
          <a:prstGeom prst="rect">
            <a:avLst/>
          </a:prstGeom>
          <a:noFill/>
        </p:spPr>
        <p:txBody>
          <a:bodyPr wrap="none" rtlCol="0">
            <a:spAutoFit/>
          </a:bodyPr>
          <a:lstStyle/>
          <a:p>
            <a:r>
              <a:rPr lang="fi-FI" sz="1600">
                <a:solidFill>
                  <a:srgbClr val="FF0000"/>
                </a:solidFill>
              </a:rPr>
              <a:t>*</a:t>
            </a:r>
            <a:r>
              <a:rPr lang="fi-FI" sz="1600"/>
              <a:t> Kaksi kyselyä Espoossa (vuosina 2015 ja 2016) sekä kaksi kyselyä Kainuussa (vuosina 2016 ja 2017), ks. tarkemmin</a:t>
            </a:r>
            <a:br>
              <a:rPr lang="fi-FI" sz="1600"/>
            </a:br>
            <a:r>
              <a:rPr lang="fi-FI" sz="1600"/>
              <a:t>esim. Kulttuuria kaikille -palvelun julkaisusarja:  </a:t>
            </a:r>
            <a:r>
              <a:rPr lang="fi-FI" sz="1600">
                <a:hlinkClick r:id="rId5"/>
              </a:rPr>
              <a:t>www.kulttuuriakaikille.fi/tietoa_meista_julkaisut_julkaisusarja</a:t>
            </a:r>
            <a:endParaRPr lang="fi-FI" sz="1600"/>
          </a:p>
        </p:txBody>
      </p:sp>
    </p:spTree>
    <p:extLst>
      <p:ext uri="{BB962C8B-B14F-4D97-AF65-F5344CB8AC3E}">
        <p14:creationId xmlns:p14="http://schemas.microsoft.com/office/powerpoint/2010/main" val="149519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Otsikko 1">
            <a:extLst>
              <a:ext uri="{FF2B5EF4-FFF2-40B4-BE49-F238E27FC236}">
                <a16:creationId xmlns:a16="http://schemas.microsoft.com/office/drawing/2014/main" id="{F88FD2BD-C846-4DC9-BF5C-33EAA2C79B99}"/>
              </a:ext>
            </a:extLst>
          </p:cNvPr>
          <p:cNvSpPr>
            <a:spLocks noGrp="1"/>
          </p:cNvSpPr>
          <p:nvPr>
            <p:ph type="title"/>
          </p:nvPr>
        </p:nvSpPr>
        <p:spPr>
          <a:xfrm>
            <a:off x="1365972" y="3583622"/>
            <a:ext cx="9801388" cy="3114358"/>
          </a:xfrm>
        </p:spPr>
        <p:txBody>
          <a:bodyPr/>
          <a:lstStyle/>
          <a:p>
            <a:r>
              <a:rPr lang="en-US" altLang="sv-FI" sz="2800" err="1"/>
              <a:t>Eri</a:t>
            </a:r>
            <a:r>
              <a:rPr lang="en-US" altLang="sv-FI" sz="2800"/>
              <a:t> </a:t>
            </a:r>
            <a:r>
              <a:rPr lang="en-US" altLang="sv-FI" sz="2800" err="1"/>
              <a:t>Kaikukortti-alueiden</a:t>
            </a:r>
            <a:r>
              <a:rPr lang="en-US" altLang="sv-FI" sz="2800"/>
              <a:t> </a:t>
            </a:r>
            <a:r>
              <a:rPr lang="en-US" altLang="sv-FI" sz="2800" err="1"/>
              <a:t>Kaikukortti-vastuutahot</a:t>
            </a:r>
            <a:r>
              <a:rPr lang="en-US" altLang="sv-FI" sz="2800"/>
              <a:t> </a:t>
            </a:r>
            <a:r>
              <a:rPr lang="en-US" altLang="sv-FI" sz="2800" err="1"/>
              <a:t>huolehtivat</a:t>
            </a:r>
            <a:r>
              <a:rPr lang="en-US" altLang="sv-FI" sz="2800"/>
              <a:t> </a:t>
            </a:r>
            <a:r>
              <a:rPr lang="en-US" altLang="sv-FI" sz="2800" err="1"/>
              <a:t>siitä</a:t>
            </a:r>
            <a:r>
              <a:rPr lang="en-US" altLang="sv-FI" sz="2800"/>
              <a:t>, </a:t>
            </a:r>
            <a:r>
              <a:rPr lang="en-US" altLang="sv-FI" sz="2800" err="1"/>
              <a:t>että</a:t>
            </a:r>
            <a:r>
              <a:rPr lang="en-US" altLang="sv-FI" sz="2800"/>
              <a:t> </a:t>
            </a:r>
            <a:r>
              <a:rPr lang="en-US" altLang="sv-FI" sz="2800" err="1"/>
              <a:t>paikallisessa</a:t>
            </a:r>
            <a:r>
              <a:rPr lang="en-US" altLang="sv-FI" sz="2800"/>
              <a:t> </a:t>
            </a:r>
            <a:r>
              <a:rPr lang="en-US" altLang="sv-FI" sz="2800" err="1"/>
              <a:t>Kaikukortti-verkostossa</a:t>
            </a:r>
            <a:r>
              <a:rPr lang="en-US" altLang="sv-FI" sz="2800"/>
              <a:t> </a:t>
            </a:r>
            <a:r>
              <a:rPr lang="en-US" altLang="sv-FI" sz="2800" err="1"/>
              <a:t>mukana</a:t>
            </a:r>
            <a:r>
              <a:rPr lang="en-US" altLang="sv-FI" sz="2800"/>
              <a:t> </a:t>
            </a:r>
            <a:r>
              <a:rPr lang="en-US" altLang="sv-FI" sz="2800" err="1"/>
              <a:t>kumppanit</a:t>
            </a:r>
            <a:r>
              <a:rPr lang="en-US" altLang="sv-FI" sz="2800"/>
              <a:t> </a:t>
            </a:r>
            <a:r>
              <a:rPr lang="en-US" altLang="sv-FI" sz="2800" err="1"/>
              <a:t>keräävät</a:t>
            </a:r>
            <a:r>
              <a:rPr lang="en-US" altLang="sv-FI" sz="2800"/>
              <a:t> </a:t>
            </a:r>
            <a:r>
              <a:rPr lang="en-US" altLang="sv-FI" sz="2800" err="1"/>
              <a:t>tilastoja</a:t>
            </a:r>
            <a:r>
              <a:rPr lang="en-US" altLang="sv-FI" sz="2800"/>
              <a:t> </a:t>
            </a:r>
            <a:r>
              <a:rPr lang="en-US" altLang="sv-FI" sz="2800" err="1"/>
              <a:t>Kaikukortin</a:t>
            </a:r>
            <a:r>
              <a:rPr lang="en-US" altLang="sv-FI" sz="2800"/>
              <a:t> </a:t>
            </a:r>
            <a:r>
              <a:rPr lang="en-US" altLang="sv-FI" sz="2800" err="1"/>
              <a:t>käyttäjistä</a:t>
            </a:r>
            <a:r>
              <a:rPr lang="en-US" altLang="sv-FI" sz="2800"/>
              <a:t> ja </a:t>
            </a:r>
            <a:r>
              <a:rPr lang="en-US" altLang="sv-FI" sz="2800" err="1"/>
              <a:t>Kaikukortin</a:t>
            </a:r>
            <a:r>
              <a:rPr lang="en-US" altLang="sv-FI" sz="2800"/>
              <a:t> </a:t>
            </a:r>
            <a:r>
              <a:rPr lang="en-US" altLang="sv-FI" sz="2800" err="1"/>
              <a:t>käytöstä</a:t>
            </a:r>
            <a:r>
              <a:rPr lang="en-US" altLang="sv-FI" sz="2800"/>
              <a:t>. </a:t>
            </a:r>
            <a:br>
              <a:rPr lang="en-US" altLang="sv-FI" sz="2800"/>
            </a:br>
            <a:br>
              <a:rPr lang="en-US" altLang="sv-FI" sz="2800"/>
            </a:br>
            <a:r>
              <a:rPr lang="en-US" altLang="sv-FI" sz="2800" err="1"/>
              <a:t>Kulttuuria</a:t>
            </a:r>
            <a:r>
              <a:rPr lang="en-US" altLang="sv-FI" sz="2800"/>
              <a:t> </a:t>
            </a:r>
            <a:r>
              <a:rPr lang="en-US" altLang="sv-FI" sz="2800" err="1"/>
              <a:t>kaikille</a:t>
            </a:r>
            <a:r>
              <a:rPr lang="en-US" altLang="sv-FI" sz="2800"/>
              <a:t> -</a:t>
            </a:r>
            <a:r>
              <a:rPr lang="en-US" altLang="sv-FI" sz="2800" err="1"/>
              <a:t>palvelu</a:t>
            </a:r>
            <a:r>
              <a:rPr lang="en-US" altLang="sv-FI" sz="2800"/>
              <a:t> </a:t>
            </a:r>
            <a:r>
              <a:rPr lang="en-US" altLang="sv-FI" sz="2800" err="1"/>
              <a:t>tukee</a:t>
            </a:r>
            <a:r>
              <a:rPr lang="en-US" altLang="sv-FI" sz="2800"/>
              <a:t> ja </a:t>
            </a:r>
            <a:r>
              <a:rPr lang="en-US" altLang="sv-FI" sz="2800" err="1"/>
              <a:t>ohjeistaa</a:t>
            </a:r>
            <a:r>
              <a:rPr lang="en-US" altLang="sv-FI" sz="2800"/>
              <a:t> </a:t>
            </a:r>
            <a:r>
              <a:rPr lang="en-US" altLang="sv-FI" sz="2800" err="1"/>
              <a:t>Kaikukortti-alueita</a:t>
            </a:r>
            <a:r>
              <a:rPr lang="en-US" altLang="sv-FI" sz="2800"/>
              <a:t> </a:t>
            </a:r>
            <a:r>
              <a:rPr lang="en-US" altLang="sv-FI" sz="2800" err="1"/>
              <a:t>tilastojen</a:t>
            </a:r>
            <a:r>
              <a:rPr lang="en-US" altLang="sv-FI" sz="2800"/>
              <a:t> </a:t>
            </a:r>
            <a:r>
              <a:rPr lang="en-US" altLang="sv-FI" sz="2800" err="1"/>
              <a:t>keräämisessä</a:t>
            </a:r>
            <a:r>
              <a:rPr lang="en-US" altLang="sv-FI" sz="2800"/>
              <a:t>. </a:t>
            </a:r>
            <a:r>
              <a:rPr lang="en-US" altLang="sv-FI" sz="2800" err="1"/>
              <a:t>Palvelu</a:t>
            </a:r>
            <a:r>
              <a:rPr lang="en-US" altLang="sv-FI" sz="2800"/>
              <a:t> on mm. </a:t>
            </a:r>
            <a:r>
              <a:rPr lang="en-US" altLang="sv-FI" sz="2800" err="1"/>
              <a:t>luonut</a:t>
            </a:r>
            <a:r>
              <a:rPr lang="en-US" altLang="sv-FI" sz="2800"/>
              <a:t> </a:t>
            </a:r>
            <a:r>
              <a:rPr lang="en-US" altLang="sv-FI" sz="2800" err="1"/>
              <a:t>mallipohjat</a:t>
            </a:r>
            <a:r>
              <a:rPr lang="en-US" altLang="sv-FI" sz="2800"/>
              <a:t> </a:t>
            </a:r>
            <a:r>
              <a:rPr lang="en-US" altLang="sv-FI" sz="2800" err="1"/>
              <a:t>tilastojen</a:t>
            </a:r>
            <a:r>
              <a:rPr lang="en-US" altLang="sv-FI" sz="2800"/>
              <a:t> </a:t>
            </a:r>
            <a:r>
              <a:rPr lang="en-US" altLang="sv-FI" sz="2800" err="1"/>
              <a:t>kokoamiseksi</a:t>
            </a:r>
            <a:r>
              <a:rPr lang="en-US" altLang="sv-FI" sz="2800"/>
              <a:t> </a:t>
            </a:r>
            <a:r>
              <a:rPr lang="en-US" altLang="sv-FI" sz="2800" err="1"/>
              <a:t>Kaikukortti-alueille</a:t>
            </a:r>
            <a:r>
              <a:rPr lang="en-US" altLang="sv-FI" sz="2800"/>
              <a:t>. </a:t>
            </a:r>
            <a:r>
              <a:rPr lang="en-US" altLang="sv-FI" sz="2800" err="1"/>
              <a:t>Lisäksi</a:t>
            </a:r>
            <a:r>
              <a:rPr lang="en-US" altLang="sv-FI" sz="2800"/>
              <a:t> </a:t>
            </a:r>
            <a:r>
              <a:rPr lang="en-US" altLang="sv-FI" sz="2800" err="1"/>
              <a:t>palvelu</a:t>
            </a:r>
            <a:r>
              <a:rPr lang="en-US" altLang="sv-FI" sz="2800"/>
              <a:t> on </a:t>
            </a:r>
            <a:r>
              <a:rPr lang="en-US" altLang="sv-FI" sz="2800" err="1"/>
              <a:t>luonut</a:t>
            </a:r>
            <a:r>
              <a:rPr lang="en-US" altLang="sv-FI" sz="2800"/>
              <a:t>  Excel-</a:t>
            </a:r>
            <a:r>
              <a:rPr lang="en-US" altLang="sv-FI" sz="2800" err="1"/>
              <a:t>pohjan</a:t>
            </a:r>
            <a:r>
              <a:rPr lang="en-US" altLang="sv-FI" sz="2800"/>
              <a:t> </a:t>
            </a:r>
            <a:r>
              <a:rPr lang="en-US" altLang="sv-FI" sz="2800" err="1"/>
              <a:t>alueiden</a:t>
            </a:r>
            <a:r>
              <a:rPr lang="en-US" altLang="sv-FI" sz="2800"/>
              <a:t>  </a:t>
            </a:r>
            <a:r>
              <a:rPr lang="en-US" altLang="sv-FI" sz="2800" err="1"/>
              <a:t>tilastojen</a:t>
            </a:r>
            <a:r>
              <a:rPr lang="en-US" altLang="sv-FI" sz="2800"/>
              <a:t> </a:t>
            </a:r>
            <a:r>
              <a:rPr lang="en-US" altLang="sv-FI" sz="2800" err="1"/>
              <a:t>yhteenkokoamista</a:t>
            </a:r>
            <a:r>
              <a:rPr lang="en-US" altLang="sv-FI" sz="2800"/>
              <a:t> ja </a:t>
            </a:r>
            <a:r>
              <a:rPr lang="en-US" altLang="sv-FI" sz="2800" err="1"/>
              <a:t>ristiintaulukointia</a:t>
            </a:r>
            <a:r>
              <a:rPr lang="en-US" altLang="sv-FI" sz="2800"/>
              <a:t> </a:t>
            </a:r>
            <a:r>
              <a:rPr lang="en-US" altLang="sv-FI" sz="2800" err="1"/>
              <a:t>varten</a:t>
            </a:r>
            <a:r>
              <a:rPr lang="en-US" altLang="sv-FI" sz="2800"/>
              <a:t>. </a:t>
            </a:r>
            <a:br>
              <a:rPr lang="en-US" altLang="sv-FI" sz="2800"/>
            </a:br>
            <a:br>
              <a:rPr lang="en-US" altLang="sv-FI" sz="2800"/>
            </a:br>
            <a:r>
              <a:rPr lang="sv-FI" altLang="sv-FI" sz="2800">
                <a:cs typeface="Calibri"/>
              </a:rPr>
              <a:t>Kulttuuria kaikille -palvelu ylläpitää Kaikukortin valtakunnallisia tilastoja ja kehittää Kaikukortti-toimintaa valtakunnallisesti. </a:t>
            </a:r>
            <a:br>
              <a:rPr lang="sv-FI" altLang="sv-FI" sz="2800">
                <a:cs typeface="Calibri"/>
              </a:rPr>
            </a:br>
            <a:endParaRPr lang="en-US" altLang="sv-FI" sz="2800"/>
          </a:p>
        </p:txBody>
      </p:sp>
      <p:pic>
        <p:nvPicPr>
          <p:cNvPr id="109572" name="Shape 315">
            <a:extLst>
              <a:ext uri="{FF2B5EF4-FFF2-40B4-BE49-F238E27FC236}">
                <a16:creationId xmlns:a16="http://schemas.microsoft.com/office/drawing/2014/main" id="{4BA0CF7B-FF6A-4574-9763-60642871773C}"/>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3" name="Shape 313" descr="kaikukortti_logo_transp_02_.jpg">
            <a:extLst>
              <a:ext uri="{FF2B5EF4-FFF2-40B4-BE49-F238E27FC236}">
                <a16:creationId xmlns:a16="http://schemas.microsoft.com/office/drawing/2014/main" id="{6049498F-BA19-499A-9073-FA1F6FBA97F9}"/>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8850" y="303213"/>
            <a:ext cx="3630613"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iruutu 4">
            <a:extLst>
              <a:ext uri="{FF2B5EF4-FFF2-40B4-BE49-F238E27FC236}">
                <a16:creationId xmlns:a16="http://schemas.microsoft.com/office/drawing/2014/main" id="{1D765982-2356-DD47-80C0-FA8EF2A0C849}"/>
              </a:ext>
            </a:extLst>
          </p:cNvPr>
          <p:cNvSpPr txBox="1"/>
          <p:nvPr/>
        </p:nvSpPr>
        <p:spPr>
          <a:xfrm>
            <a:off x="5314950" y="445184"/>
            <a:ext cx="6046720" cy="646331"/>
          </a:xfrm>
          <a:prstGeom prst="rect">
            <a:avLst/>
          </a:prstGeom>
          <a:noFill/>
        </p:spPr>
        <p:txBody>
          <a:bodyPr wrap="none" rtlCol="0">
            <a:spAutoFit/>
          </a:bodyPr>
          <a:lstStyle/>
          <a:p>
            <a:r>
              <a:rPr lang="fi-FI" sz="3600"/>
              <a:t>Lisätietoa Kaikukortti-tilastoista</a:t>
            </a:r>
          </a:p>
        </p:txBody>
      </p:sp>
    </p:spTree>
    <p:extLst>
      <p:ext uri="{BB962C8B-B14F-4D97-AF65-F5344CB8AC3E}">
        <p14:creationId xmlns:p14="http://schemas.microsoft.com/office/powerpoint/2010/main" val="43066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Otsikko 1">
            <a:extLst>
              <a:ext uri="{FF2B5EF4-FFF2-40B4-BE49-F238E27FC236}">
                <a16:creationId xmlns:a16="http://schemas.microsoft.com/office/drawing/2014/main" id="{5EF85F36-E268-43D9-A5BD-24DAE611F49B}"/>
              </a:ext>
            </a:extLst>
          </p:cNvPr>
          <p:cNvSpPr>
            <a:spLocks noGrp="1"/>
          </p:cNvSpPr>
          <p:nvPr>
            <p:ph type="title"/>
          </p:nvPr>
        </p:nvSpPr>
        <p:spPr>
          <a:xfrm>
            <a:off x="585788" y="312738"/>
            <a:ext cx="7262812" cy="1022350"/>
          </a:xfrm>
        </p:spPr>
        <p:txBody>
          <a:bodyPr/>
          <a:lstStyle/>
          <a:p>
            <a:r>
              <a:rPr lang="en-US" altLang="sv-FI" b="1"/>
              <a:t>Lisätietoa</a:t>
            </a:r>
          </a:p>
        </p:txBody>
      </p:sp>
      <p:sp>
        <p:nvSpPr>
          <p:cNvPr id="137219" name="Sisällön paikkamerkki 2">
            <a:extLst>
              <a:ext uri="{FF2B5EF4-FFF2-40B4-BE49-F238E27FC236}">
                <a16:creationId xmlns:a16="http://schemas.microsoft.com/office/drawing/2014/main" id="{803367E7-7FD9-4B2E-8426-36D312998F2C}"/>
              </a:ext>
            </a:extLst>
          </p:cNvPr>
          <p:cNvSpPr>
            <a:spLocks noGrp="1"/>
          </p:cNvSpPr>
          <p:nvPr>
            <p:ph idx="1"/>
          </p:nvPr>
        </p:nvSpPr>
        <p:spPr>
          <a:xfrm>
            <a:off x="585788" y="1592898"/>
            <a:ext cx="7700962" cy="4522151"/>
          </a:xfrm>
        </p:spPr>
        <p:txBody>
          <a:bodyPr/>
          <a:lstStyle/>
          <a:p>
            <a:pPr marL="0" indent="0">
              <a:buFont typeface="Arial" panose="020B0604020202020204" pitchFamily="34" charset="0"/>
              <a:buNone/>
            </a:pPr>
            <a:r>
              <a:rPr lang="fi-FI" altLang="sv-FI" sz="2400"/>
              <a:t>Aura Linnapuomi, Kaikukortti kaikuu -hankkeen </a:t>
            </a:r>
            <a:r>
              <a:rPr lang="fi-FI" altLang="sv-FI" sz="2400" err="1"/>
              <a:t>hankekohtaja</a:t>
            </a:r>
            <a:br>
              <a:rPr lang="fi-FI" altLang="sv-FI" sz="2400"/>
            </a:br>
            <a:r>
              <a:rPr lang="fi-FI" altLang="sv-FI" sz="2400"/>
              <a:t>Kaikukortin tukipalvelu / Kulttuuria kaikille -palvelu</a:t>
            </a:r>
            <a:br>
              <a:rPr lang="fi-FI" altLang="sv-FI" sz="2400"/>
            </a:br>
            <a:r>
              <a:rPr lang="fi-FI" altLang="sv-FI" sz="2400" u="sng"/>
              <a:t>aura.linnapuomi</a:t>
            </a:r>
            <a:r>
              <a:rPr lang="fi-FI" altLang="sv-FI" sz="2400" u="sng">
                <a:hlinkClick r:id="rId3"/>
              </a:rPr>
              <a:t>@cultureforall.fi</a:t>
            </a:r>
            <a:br>
              <a:rPr lang="fi-FI" altLang="sv-FI" sz="2400"/>
            </a:br>
            <a:r>
              <a:rPr lang="fi-FI" altLang="sv-FI" sz="2400"/>
              <a:t>puh. 040 </a:t>
            </a:r>
            <a:r>
              <a:rPr lang="sv-FI" altLang="sv-FI" sz="2400"/>
              <a:t>931 0576</a:t>
            </a:r>
          </a:p>
          <a:p>
            <a:pPr marL="0" indent="0">
              <a:buFont typeface="Arial" panose="020B0604020202020204" pitchFamily="34" charset="0"/>
              <a:buNone/>
            </a:pPr>
            <a:endParaRPr lang="sv-FI" altLang="sv-FI" sz="2400"/>
          </a:p>
          <a:p>
            <a:pPr marL="0" indent="0">
              <a:buFont typeface="Arial" panose="020B0604020202020204" pitchFamily="34" charset="0"/>
              <a:buNone/>
            </a:pPr>
            <a:r>
              <a:rPr lang="sv-FI" altLang="sv-FI" sz="2400"/>
              <a:t>Mira Haataja, </a:t>
            </a:r>
            <a:r>
              <a:rPr lang="fi-FI" altLang="sv-FI" sz="2400"/>
              <a:t>Kaikukortti kaikuu -hankkeen hankekoordinaattori</a:t>
            </a:r>
            <a:br>
              <a:rPr lang="fi-FI" altLang="sv-FI" sz="2400"/>
            </a:br>
            <a:r>
              <a:rPr lang="fi-FI" altLang="sv-FI" sz="2400"/>
              <a:t>Kaikukortin tukipalvelu / Kulttuuria kaikille -palvelu</a:t>
            </a:r>
            <a:br>
              <a:rPr lang="fi-FI" altLang="sv-FI" sz="2400"/>
            </a:br>
            <a:r>
              <a:rPr lang="fi-FI" altLang="sv-FI" sz="2400" u="sng"/>
              <a:t>mira.haataja</a:t>
            </a:r>
            <a:r>
              <a:rPr lang="fi-FI" altLang="sv-FI" sz="2400" u="sng">
                <a:hlinkClick r:id="rId3"/>
              </a:rPr>
              <a:t>@cultureforall.fi</a:t>
            </a:r>
            <a:br>
              <a:rPr lang="fi-FI" altLang="sv-FI" sz="2400"/>
            </a:br>
            <a:r>
              <a:rPr lang="fi-FI" altLang="sv-FI" sz="2400"/>
              <a:t>puh. 040 </a:t>
            </a:r>
            <a:r>
              <a:rPr lang="sv-FI" altLang="sv-FI" sz="2400"/>
              <a:t>213 6339</a:t>
            </a:r>
            <a:endParaRPr lang="en-US" altLang="sv-FI" sz="2400"/>
          </a:p>
          <a:p>
            <a:pPr marL="0" indent="0">
              <a:buFont typeface="Arial" panose="020B0604020202020204" pitchFamily="34" charset="0"/>
              <a:buNone/>
            </a:pPr>
            <a:endParaRPr lang="en-US" altLang="sv-FI" sz="2400" b="1"/>
          </a:p>
          <a:p>
            <a:pPr marL="0" indent="0">
              <a:buFont typeface="Arial" panose="020B0604020202020204" pitchFamily="34" charset="0"/>
              <a:buNone/>
            </a:pPr>
            <a:r>
              <a:rPr lang="fi-FI" altLang="sv-FI" sz="2400" u="sng">
                <a:hlinkClick r:id="rId4"/>
              </a:rPr>
              <a:t>www.kulttuuriakaikille.fi/kaikukortti</a:t>
            </a:r>
            <a:r>
              <a:rPr lang="fi-FI" altLang="sv-FI" sz="2400"/>
              <a:t> </a:t>
            </a:r>
            <a:br>
              <a:rPr lang="fi-FI" altLang="sv-FI" sz="2400"/>
            </a:br>
            <a:br>
              <a:rPr lang="fi-FI" altLang="sv-FI" sz="2400"/>
            </a:br>
            <a:endParaRPr lang="fi-FI" altLang="sv-FI" sz="2400"/>
          </a:p>
          <a:p>
            <a:pPr marL="0" indent="0">
              <a:buFont typeface="Arial" panose="020B0604020202020204" pitchFamily="34" charset="0"/>
              <a:buNone/>
            </a:pPr>
            <a:endParaRPr lang="en-US" altLang="sv-FI"/>
          </a:p>
        </p:txBody>
      </p:sp>
      <p:pic>
        <p:nvPicPr>
          <p:cNvPr id="137220" name="Kuva 3">
            <a:extLst>
              <a:ext uri="{FF2B5EF4-FFF2-40B4-BE49-F238E27FC236}">
                <a16:creationId xmlns:a16="http://schemas.microsoft.com/office/drawing/2014/main" id="{A2FC24FE-C659-4A4E-A5DD-7AFBB9A8BFF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996363" y="517525"/>
            <a:ext cx="28575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221" name="Kuva 4">
            <a:extLst>
              <a:ext uri="{FF2B5EF4-FFF2-40B4-BE49-F238E27FC236}">
                <a16:creationId xmlns:a16="http://schemas.microsoft.com/office/drawing/2014/main" id="{12211C2D-7CE0-487E-A22A-E46847856A1D}"/>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848600" y="1694585"/>
            <a:ext cx="3883375" cy="3529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Shape 315">
            <a:extLst>
              <a:ext uri="{FF2B5EF4-FFF2-40B4-BE49-F238E27FC236}">
                <a16:creationId xmlns:a16="http://schemas.microsoft.com/office/drawing/2014/main" id="{DB2F0C39-E32B-46D2-A9F4-BA1818445166}"/>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Shape 313" descr="kaikukortti_logo_transp_02_.jpg">
            <a:extLst>
              <a:ext uri="{FF2B5EF4-FFF2-40B4-BE49-F238E27FC236}">
                <a16:creationId xmlns:a16="http://schemas.microsoft.com/office/drawing/2014/main" id="{06508215-D55B-47E5-ADC9-E9A57B6F3B12}"/>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8238" y="407988"/>
            <a:ext cx="5245100"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sällön paikkamerkki 2">
            <a:extLst>
              <a:ext uri="{FF2B5EF4-FFF2-40B4-BE49-F238E27FC236}">
                <a16:creationId xmlns:a16="http://schemas.microsoft.com/office/drawing/2014/main" id="{D6A2BA3E-FA5D-40B4-A77E-8C621076DAE9}"/>
              </a:ext>
            </a:extLst>
          </p:cNvPr>
          <p:cNvSpPr>
            <a:spLocks noGrp="1"/>
          </p:cNvSpPr>
          <p:nvPr/>
        </p:nvSpPr>
        <p:spPr bwMode="auto">
          <a:xfrm>
            <a:off x="1360171" y="1976271"/>
            <a:ext cx="9829800" cy="3773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i-FI" altLang="sv-FI" sz="3200">
                <a:cs typeface="+mn-cs"/>
              </a:rPr>
              <a:t>Tänne on koottu joitakin Kaikukortti-tilastoja Espoosta ja Kainuusta. </a:t>
            </a:r>
          </a:p>
          <a:p>
            <a:pPr marL="0" indent="0">
              <a:buNone/>
              <a:defRPr/>
            </a:pPr>
            <a:endParaRPr lang="fi-FI" altLang="sv-FI" sz="3200">
              <a:cs typeface="+mn-cs"/>
            </a:endParaRPr>
          </a:p>
          <a:p>
            <a:pPr marL="0" indent="0">
              <a:buNone/>
              <a:defRPr/>
            </a:pPr>
            <a:r>
              <a:rPr lang="fi-FI" altLang="sv-FI">
                <a:cs typeface="+mn-cs"/>
              </a:rPr>
              <a:t>Espoo ja Kainuu olivat ensimmäiset alueet, joissa Kaikukorttia kokeiltiin osana Kulttuuria kaikille -palvelun Kulttuuripassin pilotointihanketta </a:t>
            </a:r>
            <a:r>
              <a:rPr lang="fi-FI"/>
              <a:t>(9/2014-12/2015) </a:t>
            </a:r>
            <a:r>
              <a:rPr lang="fi-FI" altLang="sv-FI">
                <a:cs typeface="+mn-cs"/>
              </a:rPr>
              <a:t>ja Kulttuuripassin jatkohanketta (12/2014–5/2018). </a:t>
            </a:r>
            <a:endParaRPr lang="sv-FI" altLang="sv-FI">
              <a:cs typeface="Calibri"/>
            </a:endParaRPr>
          </a:p>
          <a:p>
            <a:pPr marL="0" indent="0">
              <a:buNone/>
              <a:defRPr/>
            </a:pPr>
            <a:endParaRPr lang="sv-FI" altLang="sv-FI">
              <a:cs typeface="Calibri"/>
            </a:endParaRPr>
          </a:p>
          <a:p>
            <a:pPr marL="0" indent="0">
              <a:buNone/>
              <a:defRPr/>
            </a:pPr>
            <a:r>
              <a:rPr lang="sv-FI" altLang="sv-FI">
                <a:cs typeface="Calibri"/>
              </a:rPr>
              <a:t>Yksityiskohtaisempia tilastoja on saatavilla pyynnöstä Kulttuuria kaikille -palvelusta. </a:t>
            </a:r>
            <a:endParaRPr lang="sv-FI">
              <a:cs typeface="Calibri"/>
            </a:endParaRPr>
          </a:p>
          <a:p>
            <a:pPr marL="0" indent="0">
              <a:buNone/>
              <a:defRPr/>
            </a:pPr>
            <a:endParaRPr lang="sv-FI" altLang="sv-FI" sz="2400">
              <a:cs typeface="Calibri"/>
            </a:endParaRPr>
          </a:p>
          <a:p>
            <a:pPr marL="342900" indent="-342900">
              <a:defRPr/>
            </a:pPr>
            <a:endParaRPr lang="sv-FI" altLang="sv-FI" sz="2400">
              <a:cs typeface="Calibri"/>
            </a:endParaRPr>
          </a:p>
          <a:p>
            <a:pPr>
              <a:defRPr/>
            </a:pPr>
            <a:endParaRPr lang="sv-FI" altLang="sv-FI">
              <a:cs typeface="Calibri"/>
            </a:endParaRPr>
          </a:p>
          <a:p>
            <a:pPr lvl="1">
              <a:defRPr/>
            </a:pPr>
            <a:endParaRPr lang="sv-FI" altLang="sv-FI">
              <a:cs typeface="Calibri"/>
            </a:endParaRPr>
          </a:p>
          <a:p>
            <a:pPr>
              <a:defRPr/>
            </a:pPr>
            <a:endParaRPr lang="en-US" altLang="sv-FI">
              <a:cs typeface="Calibri"/>
            </a:endParaRPr>
          </a:p>
        </p:txBody>
      </p:sp>
    </p:spTree>
    <p:extLst>
      <p:ext uri="{BB962C8B-B14F-4D97-AF65-F5344CB8AC3E}">
        <p14:creationId xmlns:p14="http://schemas.microsoft.com/office/powerpoint/2010/main" val="241300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i 1">
            <a:extLst>
              <a:ext uri="{FF2B5EF4-FFF2-40B4-BE49-F238E27FC236}">
                <a16:creationId xmlns:a16="http://schemas.microsoft.com/office/drawing/2014/main" id="{CF984D5D-AAAC-4E35-9518-A640A72057BE}"/>
              </a:ext>
            </a:extLst>
          </p:cNvPr>
          <p:cNvSpPr/>
          <p:nvPr/>
        </p:nvSpPr>
        <p:spPr>
          <a:xfrm>
            <a:off x="1493838" y="1501775"/>
            <a:ext cx="5092700" cy="4979988"/>
          </a:xfrm>
          <a:prstGeom prst="ellipse">
            <a:avLst/>
          </a:prstGeom>
          <a:solidFill>
            <a:srgbClr val="E7F9FF"/>
          </a:solidFill>
          <a:ln w="57150">
            <a:solidFill>
              <a:srgbClr val="B9ED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i-FI" sz="2400" b="1">
                <a:solidFill>
                  <a:schemeClr val="tx1"/>
                </a:solidFill>
              </a:rPr>
              <a:t>Kaikukorttia </a:t>
            </a:r>
            <a:r>
              <a:rPr lang="fi-FI" sz="2400" b="1" err="1">
                <a:solidFill>
                  <a:schemeClr val="tx1"/>
                </a:solidFill>
              </a:rPr>
              <a:t>pilotoitiin</a:t>
            </a:r>
            <a:r>
              <a:rPr lang="fi-FI" sz="2400" b="1">
                <a:solidFill>
                  <a:schemeClr val="tx1"/>
                </a:solidFill>
              </a:rPr>
              <a:t> 1. kerran Espoossa 2015, toiminta pysyvää vuoden 2016 alusta</a:t>
            </a:r>
          </a:p>
          <a:p>
            <a:pPr>
              <a:defRPr/>
            </a:pPr>
            <a:r>
              <a:rPr lang="en-US" sz="2400">
                <a:solidFill>
                  <a:schemeClr val="tx1"/>
                </a:solidFill>
              </a:rPr>
              <a:t>- </a:t>
            </a:r>
            <a:r>
              <a:rPr lang="en-US" sz="2400" err="1">
                <a:solidFill>
                  <a:schemeClr val="tx1"/>
                </a:solidFill>
              </a:rPr>
              <a:t>ylläpitäjänä</a:t>
            </a:r>
            <a:r>
              <a:rPr lang="en-US" sz="2400">
                <a:solidFill>
                  <a:schemeClr val="tx1"/>
                </a:solidFill>
              </a:rPr>
              <a:t> </a:t>
            </a:r>
            <a:r>
              <a:rPr lang="en-US" sz="2400" err="1">
                <a:solidFill>
                  <a:schemeClr val="tx1"/>
                </a:solidFill>
              </a:rPr>
              <a:t>Espoon</a:t>
            </a:r>
            <a:r>
              <a:rPr lang="en-US" sz="2400">
                <a:solidFill>
                  <a:schemeClr val="tx1"/>
                </a:solidFill>
              </a:rPr>
              <a:t> </a:t>
            </a:r>
            <a:r>
              <a:rPr lang="en-US" sz="2400" err="1">
                <a:solidFill>
                  <a:schemeClr val="tx1"/>
                </a:solidFill>
              </a:rPr>
              <a:t>kaupungin</a:t>
            </a:r>
            <a:r>
              <a:rPr lang="en-US" sz="2400">
                <a:solidFill>
                  <a:schemeClr val="tx1"/>
                </a:solidFill>
              </a:rPr>
              <a:t> </a:t>
            </a:r>
            <a:r>
              <a:rPr lang="en-US" sz="2400" err="1">
                <a:solidFill>
                  <a:schemeClr val="tx1"/>
                </a:solidFill>
              </a:rPr>
              <a:t>kulttuurin</a:t>
            </a:r>
            <a:r>
              <a:rPr lang="en-US" sz="2400">
                <a:solidFill>
                  <a:schemeClr val="tx1"/>
                </a:solidFill>
              </a:rPr>
              <a:t> </a:t>
            </a:r>
            <a:r>
              <a:rPr lang="en-US" sz="2400" err="1">
                <a:solidFill>
                  <a:schemeClr val="tx1"/>
                </a:solidFill>
              </a:rPr>
              <a:t>tulosyksikkö</a:t>
            </a:r>
            <a:r>
              <a:rPr lang="en-US" sz="2400">
                <a:solidFill>
                  <a:schemeClr val="tx1"/>
                </a:solidFill>
              </a:rPr>
              <a:t> ja </a:t>
            </a:r>
            <a:r>
              <a:rPr lang="en-US" sz="2400" err="1">
                <a:solidFill>
                  <a:schemeClr val="tx1"/>
                </a:solidFill>
              </a:rPr>
              <a:t>aikuissosiaalipalvelut</a:t>
            </a:r>
            <a:r>
              <a:rPr lang="en-US" sz="2400">
                <a:solidFill>
                  <a:schemeClr val="tx1"/>
                </a:solidFill>
              </a:rPr>
              <a:t> </a:t>
            </a:r>
            <a:r>
              <a:rPr lang="en-US" sz="2400" err="1">
                <a:solidFill>
                  <a:schemeClr val="tx1"/>
                </a:solidFill>
              </a:rPr>
              <a:t>yhdessä</a:t>
            </a:r>
            <a:r>
              <a:rPr lang="en-US" sz="2400">
                <a:solidFill>
                  <a:schemeClr val="tx1"/>
                </a:solidFill>
              </a:rPr>
              <a:t> </a:t>
            </a:r>
          </a:p>
        </p:txBody>
      </p:sp>
      <p:sp>
        <p:nvSpPr>
          <p:cNvPr id="3" name="Ellipsi 2">
            <a:extLst>
              <a:ext uri="{FF2B5EF4-FFF2-40B4-BE49-F238E27FC236}">
                <a16:creationId xmlns:a16="http://schemas.microsoft.com/office/drawing/2014/main" id="{284B5621-4736-44FA-9362-CCC1DCB59CDF}"/>
              </a:ext>
            </a:extLst>
          </p:cNvPr>
          <p:cNvSpPr/>
          <p:nvPr/>
        </p:nvSpPr>
        <p:spPr>
          <a:xfrm>
            <a:off x="6702425" y="627063"/>
            <a:ext cx="5400675" cy="5299075"/>
          </a:xfrm>
          <a:prstGeom prst="ellipse">
            <a:avLst/>
          </a:prstGeom>
          <a:noFill/>
          <a:ln w="57150">
            <a:solidFill>
              <a:srgbClr val="B9ED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i-FI" sz="2400" b="1">
                <a:solidFill>
                  <a:schemeClr val="tx1"/>
                </a:solidFill>
              </a:rPr>
              <a:t>Kainuussa Kaikukorttia </a:t>
            </a:r>
            <a:r>
              <a:rPr lang="fi-FI" sz="2400" b="1" err="1">
                <a:solidFill>
                  <a:schemeClr val="tx1"/>
                </a:solidFill>
              </a:rPr>
              <a:t>pilotoitiin</a:t>
            </a:r>
            <a:r>
              <a:rPr lang="fi-FI" sz="2400" b="1">
                <a:solidFill>
                  <a:schemeClr val="tx1"/>
                </a:solidFill>
              </a:rPr>
              <a:t> 2016-2017, toiminta jatkuu 2018</a:t>
            </a:r>
          </a:p>
          <a:p>
            <a:pPr>
              <a:defRPr/>
            </a:pPr>
            <a:r>
              <a:rPr lang="en-US" sz="2400">
                <a:solidFill>
                  <a:schemeClr val="tx1"/>
                </a:solidFill>
              </a:rPr>
              <a:t>- </a:t>
            </a:r>
            <a:r>
              <a:rPr lang="en-US" sz="2400" err="1">
                <a:solidFill>
                  <a:schemeClr val="tx1"/>
                </a:solidFill>
              </a:rPr>
              <a:t>ylläpitäjänä</a:t>
            </a:r>
            <a:r>
              <a:rPr lang="en-US" sz="2400">
                <a:solidFill>
                  <a:schemeClr val="tx1"/>
                </a:solidFill>
              </a:rPr>
              <a:t> 2018 </a:t>
            </a:r>
            <a:r>
              <a:rPr lang="en-US" sz="2400" err="1">
                <a:solidFill>
                  <a:schemeClr val="tx1"/>
                </a:solidFill>
              </a:rPr>
              <a:t>Kainuun</a:t>
            </a:r>
            <a:r>
              <a:rPr lang="en-US" sz="2400">
                <a:solidFill>
                  <a:schemeClr val="tx1"/>
                </a:solidFill>
              </a:rPr>
              <a:t> </a:t>
            </a:r>
            <a:r>
              <a:rPr lang="en-US" sz="2400" err="1">
                <a:solidFill>
                  <a:schemeClr val="tx1"/>
                </a:solidFill>
              </a:rPr>
              <a:t>sosiaali</a:t>
            </a:r>
            <a:r>
              <a:rPr lang="en-US" sz="2400">
                <a:solidFill>
                  <a:schemeClr val="tx1"/>
                </a:solidFill>
              </a:rPr>
              <a:t>- ja </a:t>
            </a:r>
            <a:r>
              <a:rPr lang="en-US" sz="2400" err="1">
                <a:solidFill>
                  <a:schemeClr val="tx1"/>
                </a:solidFill>
              </a:rPr>
              <a:t>terveydenhuollon</a:t>
            </a:r>
            <a:r>
              <a:rPr lang="en-US" sz="2400">
                <a:solidFill>
                  <a:schemeClr val="tx1"/>
                </a:solidFill>
              </a:rPr>
              <a:t> </a:t>
            </a:r>
            <a:r>
              <a:rPr lang="en-US" sz="2400" err="1">
                <a:solidFill>
                  <a:schemeClr val="tx1"/>
                </a:solidFill>
              </a:rPr>
              <a:t>kuntayhtymän</a:t>
            </a:r>
            <a:r>
              <a:rPr lang="en-US" sz="2400">
                <a:solidFill>
                  <a:schemeClr val="tx1"/>
                </a:solidFill>
              </a:rPr>
              <a:t> </a:t>
            </a:r>
            <a:r>
              <a:rPr lang="en-US" sz="2400" err="1">
                <a:solidFill>
                  <a:schemeClr val="tx1"/>
                </a:solidFill>
              </a:rPr>
              <a:t>kehittämisyksikkö</a:t>
            </a:r>
            <a:r>
              <a:rPr lang="en-US" sz="2400">
                <a:solidFill>
                  <a:schemeClr val="tx1"/>
                </a:solidFill>
              </a:rPr>
              <a:t> ja </a:t>
            </a:r>
            <a:r>
              <a:rPr lang="en-US" sz="2400" err="1">
                <a:solidFill>
                  <a:schemeClr val="tx1"/>
                </a:solidFill>
              </a:rPr>
              <a:t>Kainuun</a:t>
            </a:r>
            <a:r>
              <a:rPr lang="en-US" sz="2400">
                <a:solidFill>
                  <a:schemeClr val="tx1"/>
                </a:solidFill>
              </a:rPr>
              <a:t> </a:t>
            </a:r>
            <a:r>
              <a:rPr lang="en-US" sz="2400" err="1">
                <a:solidFill>
                  <a:schemeClr val="tx1"/>
                </a:solidFill>
              </a:rPr>
              <a:t>kuntien</a:t>
            </a:r>
            <a:r>
              <a:rPr lang="en-US" sz="2400">
                <a:solidFill>
                  <a:schemeClr val="tx1"/>
                </a:solidFill>
              </a:rPr>
              <a:t> </a:t>
            </a:r>
            <a:r>
              <a:rPr lang="en-US" sz="2400" err="1">
                <a:solidFill>
                  <a:schemeClr val="tx1"/>
                </a:solidFill>
              </a:rPr>
              <a:t>kulttuurivastaavat</a:t>
            </a:r>
            <a:endParaRPr lang="en-US" sz="2400">
              <a:solidFill>
                <a:schemeClr val="tx1"/>
              </a:solidFill>
            </a:endParaRPr>
          </a:p>
        </p:txBody>
      </p:sp>
      <p:pic>
        <p:nvPicPr>
          <p:cNvPr id="14340" name="Kuva 6">
            <a:extLst>
              <a:ext uri="{FF2B5EF4-FFF2-40B4-BE49-F238E27FC236}">
                <a16:creationId xmlns:a16="http://schemas.microsoft.com/office/drawing/2014/main" id="{D89B866D-1E0F-41BD-96FE-13F46E000F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22693" y="330518"/>
            <a:ext cx="3502025"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Shape 315">
            <a:extLst>
              <a:ext uri="{FF2B5EF4-FFF2-40B4-BE49-F238E27FC236}">
                <a16:creationId xmlns:a16="http://schemas.microsoft.com/office/drawing/2014/main" id="{EBC33B8C-0022-427C-9591-04D7717FDEE3}"/>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6011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Kuva 6">
            <a:extLst>
              <a:ext uri="{FF2B5EF4-FFF2-40B4-BE49-F238E27FC236}">
                <a16:creationId xmlns:a16="http://schemas.microsoft.com/office/drawing/2014/main" id="{D89B866D-1E0F-41BD-96FE-13F46E000F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22693" y="330518"/>
            <a:ext cx="3502025"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Shape 315">
            <a:extLst>
              <a:ext uri="{FF2B5EF4-FFF2-40B4-BE49-F238E27FC236}">
                <a16:creationId xmlns:a16="http://schemas.microsoft.com/office/drawing/2014/main" id="{EBC33B8C-0022-427C-9591-04D7717FDEE3}"/>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sällön paikkamerkki 2">
            <a:extLst>
              <a:ext uri="{FF2B5EF4-FFF2-40B4-BE49-F238E27FC236}">
                <a16:creationId xmlns:a16="http://schemas.microsoft.com/office/drawing/2014/main" id="{661B9DF9-D529-0940-903A-AA3414E7FA11}"/>
              </a:ext>
            </a:extLst>
          </p:cNvPr>
          <p:cNvSpPr>
            <a:spLocks noGrp="1"/>
          </p:cNvSpPr>
          <p:nvPr/>
        </p:nvSpPr>
        <p:spPr bwMode="auto">
          <a:xfrm>
            <a:off x="1645921" y="2524911"/>
            <a:ext cx="9829800" cy="3773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i-FI" altLang="sv-FI" sz="4800">
                <a:cs typeface="+mn-cs"/>
              </a:rPr>
              <a:t>Yleistä tietoa Kaikukortti-tilastoista </a:t>
            </a:r>
          </a:p>
          <a:p>
            <a:pPr marL="0" indent="0">
              <a:buNone/>
              <a:defRPr/>
            </a:pPr>
            <a:endParaRPr lang="sv-FI" altLang="sv-FI" sz="2400">
              <a:cs typeface="Calibri"/>
            </a:endParaRPr>
          </a:p>
          <a:p>
            <a:pPr marL="342900" indent="-342900">
              <a:defRPr/>
            </a:pPr>
            <a:endParaRPr lang="sv-FI" altLang="sv-FI" sz="2400">
              <a:cs typeface="Calibri"/>
            </a:endParaRPr>
          </a:p>
          <a:p>
            <a:pPr>
              <a:defRPr/>
            </a:pPr>
            <a:endParaRPr lang="sv-FI" altLang="sv-FI">
              <a:cs typeface="Calibri"/>
            </a:endParaRPr>
          </a:p>
          <a:p>
            <a:pPr lvl="1">
              <a:defRPr/>
            </a:pPr>
            <a:endParaRPr lang="sv-FI" altLang="sv-FI">
              <a:cs typeface="Calibri"/>
            </a:endParaRPr>
          </a:p>
          <a:p>
            <a:pPr>
              <a:defRPr/>
            </a:pPr>
            <a:endParaRPr lang="en-US" altLang="sv-FI">
              <a:cs typeface="Calibri"/>
            </a:endParaRPr>
          </a:p>
        </p:txBody>
      </p:sp>
    </p:spTree>
    <p:extLst>
      <p:ext uri="{BB962C8B-B14F-4D97-AF65-F5344CB8AC3E}">
        <p14:creationId xmlns:p14="http://schemas.microsoft.com/office/powerpoint/2010/main" val="75493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Shape 315">
            <a:extLst>
              <a:ext uri="{FF2B5EF4-FFF2-40B4-BE49-F238E27FC236}">
                <a16:creationId xmlns:a16="http://schemas.microsoft.com/office/drawing/2014/main" id="{DB2F0C39-E32B-46D2-A9F4-BA1818445166}"/>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Shape 313" descr="kaikukortti_logo_transp_02_.jpg">
            <a:extLst>
              <a:ext uri="{FF2B5EF4-FFF2-40B4-BE49-F238E27FC236}">
                <a16:creationId xmlns:a16="http://schemas.microsoft.com/office/drawing/2014/main" id="{06508215-D55B-47E5-ADC9-E9A57B6F3B12}"/>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368" y="190818"/>
            <a:ext cx="3365182" cy="860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sällön paikkamerkki 2">
            <a:extLst>
              <a:ext uri="{FF2B5EF4-FFF2-40B4-BE49-F238E27FC236}">
                <a16:creationId xmlns:a16="http://schemas.microsoft.com/office/drawing/2014/main" id="{D6A2BA3E-FA5D-40B4-A77E-8C621076DAE9}"/>
              </a:ext>
            </a:extLst>
          </p:cNvPr>
          <p:cNvSpPr>
            <a:spLocks noGrp="1"/>
          </p:cNvSpPr>
          <p:nvPr/>
        </p:nvSpPr>
        <p:spPr bwMode="auto">
          <a:xfrm>
            <a:off x="1451292" y="1165765"/>
            <a:ext cx="10435907" cy="5395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i-FI" altLang="sv-FI" sz="2400">
                <a:cs typeface="+mn-cs"/>
              </a:rPr>
              <a:t>Kaikukortin haltijoista kerätään seuraavia tietoja:</a:t>
            </a:r>
          </a:p>
          <a:p>
            <a:pPr marL="0" indent="0">
              <a:buNone/>
              <a:defRPr/>
            </a:pPr>
            <a:endParaRPr lang="fi-FI" altLang="sv-FI" sz="2400">
              <a:cs typeface="+mn-cs"/>
            </a:endParaRPr>
          </a:p>
          <a:p>
            <a:pPr>
              <a:defRPr/>
            </a:pPr>
            <a:r>
              <a:rPr lang="fi-FI" altLang="sv-FI" sz="2000">
                <a:cs typeface="+mn-cs"/>
              </a:rPr>
              <a:t>Kaikukortin haltijan taustatiedot </a:t>
            </a:r>
          </a:p>
          <a:p>
            <a:pPr lvl="1">
              <a:defRPr/>
            </a:pPr>
            <a:r>
              <a:rPr lang="fi-FI" altLang="sv-FI" sz="2000">
                <a:cs typeface="+mn-cs"/>
              </a:rPr>
              <a:t>syntymävuosi, </a:t>
            </a:r>
          </a:p>
          <a:p>
            <a:pPr lvl="1">
              <a:defRPr/>
            </a:pPr>
            <a:r>
              <a:rPr lang="fi-FI" altLang="sv-FI" sz="2000">
                <a:cs typeface="+mn-cs"/>
              </a:rPr>
              <a:t>äidinkieli, </a:t>
            </a:r>
          </a:p>
          <a:p>
            <a:pPr lvl="1">
              <a:defRPr/>
            </a:pPr>
            <a:r>
              <a:rPr lang="fi-FI" altLang="sv-FI" sz="2000">
                <a:cs typeface="+mn-cs"/>
              </a:rPr>
              <a:t>sukupuoli (mies, nainen, muu), </a:t>
            </a:r>
          </a:p>
          <a:p>
            <a:pPr lvl="1">
              <a:defRPr/>
            </a:pPr>
            <a:r>
              <a:rPr lang="fi-FI" altLang="sv-FI" sz="2000">
                <a:cs typeface="+mn-cs"/>
              </a:rPr>
              <a:t>elämäntilanne (kategoriat: työssäkäyvä/yrittäjä, työtön/lomautettu, opiskelija/koululainen, työkyvyttömyyseläkkeellä/pitkäaikaisesti sairas, eläkkeellä iän/työvuosien perusteella tai työttömyyseläkkeellä, omaa kotitaloutta hoitava tai muu) ja </a:t>
            </a:r>
          </a:p>
          <a:p>
            <a:pPr lvl="1">
              <a:defRPr/>
            </a:pPr>
            <a:r>
              <a:rPr lang="fi-FI" altLang="sv-FI" sz="2000">
                <a:cs typeface="+mn-cs"/>
              </a:rPr>
              <a:t>postinumero.</a:t>
            </a:r>
          </a:p>
          <a:p>
            <a:pPr lvl="1">
              <a:defRPr/>
            </a:pPr>
            <a:r>
              <a:rPr lang="fi-FI" altLang="sv-FI" sz="2000">
                <a:solidFill>
                  <a:srgbClr val="FF0000"/>
                </a:solidFill>
                <a:cs typeface="+mn-cs"/>
              </a:rPr>
              <a:t>Huom. </a:t>
            </a:r>
            <a:r>
              <a:rPr lang="fi-FI" altLang="sv-FI" sz="2000">
                <a:cs typeface="+mn-cs"/>
              </a:rPr>
              <a:t>Kortinhaltijoilta ei toistaiseksi kerätä nimi- tai henkilöllisyystietoja</a:t>
            </a:r>
          </a:p>
          <a:p>
            <a:pPr>
              <a:defRPr/>
            </a:pPr>
            <a:r>
              <a:rPr lang="fi-FI" altLang="sv-FI" sz="2000">
                <a:cs typeface="+mn-cs"/>
              </a:rPr>
              <a:t>Kortin jakajapaikan ja jakajan tiedot</a:t>
            </a:r>
          </a:p>
          <a:p>
            <a:pPr>
              <a:defRPr/>
            </a:pPr>
            <a:r>
              <a:rPr lang="fi-FI" altLang="sv-FI" sz="2000">
                <a:cs typeface="+mn-cs"/>
              </a:rPr>
              <a:t>Annetun Kaikukortin kirjain- ja numerosarja, esim. K0001</a:t>
            </a:r>
          </a:p>
          <a:p>
            <a:pPr>
              <a:defRPr/>
            </a:pPr>
            <a:r>
              <a:rPr lang="fi-FI" altLang="sv-FI" sz="2000">
                <a:cs typeface="+mn-cs"/>
              </a:rPr>
              <a:t>Onko asiakkaalla ollut aiemmin Kaikukortti</a:t>
            </a:r>
            <a:endParaRPr lang="sv-FI" altLang="sv-FI" sz="2000">
              <a:cs typeface="Calibri"/>
            </a:endParaRPr>
          </a:p>
          <a:p>
            <a:pPr marL="457200" lvl="1" indent="0">
              <a:buNone/>
              <a:defRPr/>
            </a:pPr>
            <a:endParaRPr lang="sv-FI" altLang="sv-FI" sz="2000">
              <a:cs typeface="Calibri"/>
            </a:endParaRPr>
          </a:p>
          <a:p>
            <a:pPr marL="0" indent="0">
              <a:buNone/>
              <a:defRPr/>
            </a:pPr>
            <a:endParaRPr lang="sv-FI" altLang="sv-FI" sz="3200">
              <a:cs typeface="Calibri"/>
            </a:endParaRPr>
          </a:p>
          <a:p>
            <a:pPr>
              <a:defRPr/>
            </a:pPr>
            <a:endParaRPr lang="sv-FI" altLang="sv-FI" sz="3200">
              <a:cs typeface="Calibri"/>
            </a:endParaRPr>
          </a:p>
          <a:p>
            <a:pPr lvl="1">
              <a:defRPr/>
            </a:pPr>
            <a:endParaRPr lang="sv-FI" altLang="sv-FI" sz="3200">
              <a:cs typeface="Calibri"/>
            </a:endParaRPr>
          </a:p>
          <a:p>
            <a:pPr>
              <a:defRPr/>
            </a:pPr>
            <a:endParaRPr lang="en-US" altLang="sv-FI" sz="3200">
              <a:cs typeface="Calibri"/>
            </a:endParaRPr>
          </a:p>
        </p:txBody>
      </p:sp>
    </p:spTree>
    <p:extLst>
      <p:ext uri="{BB962C8B-B14F-4D97-AF65-F5344CB8AC3E}">
        <p14:creationId xmlns:p14="http://schemas.microsoft.com/office/powerpoint/2010/main" val="1238884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Shape 315">
            <a:extLst>
              <a:ext uri="{FF2B5EF4-FFF2-40B4-BE49-F238E27FC236}">
                <a16:creationId xmlns:a16="http://schemas.microsoft.com/office/drawing/2014/main" id="{DB2F0C39-E32B-46D2-A9F4-BA1818445166}"/>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Shape 313" descr="kaikukortti_logo_transp_02_.jpg">
            <a:extLst>
              <a:ext uri="{FF2B5EF4-FFF2-40B4-BE49-F238E27FC236}">
                <a16:creationId xmlns:a16="http://schemas.microsoft.com/office/drawing/2014/main" id="{06508215-D55B-47E5-ADC9-E9A57B6F3B12}"/>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368" y="190818"/>
            <a:ext cx="3365182" cy="860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sällön paikkamerkki 2">
            <a:extLst>
              <a:ext uri="{FF2B5EF4-FFF2-40B4-BE49-F238E27FC236}">
                <a16:creationId xmlns:a16="http://schemas.microsoft.com/office/drawing/2014/main" id="{D6A2BA3E-FA5D-40B4-A77E-8C621076DAE9}"/>
              </a:ext>
            </a:extLst>
          </p:cNvPr>
          <p:cNvSpPr>
            <a:spLocks noGrp="1"/>
          </p:cNvSpPr>
          <p:nvPr/>
        </p:nvSpPr>
        <p:spPr bwMode="auto">
          <a:xfrm>
            <a:off x="1474152" y="1211485"/>
            <a:ext cx="10435907" cy="5395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i-FI" altLang="sv-FI" sz="2400">
                <a:cs typeface="+mn-cs"/>
              </a:rPr>
              <a:t>Kaikukortin haltijoista koostetaan seuraavia tilastoja:</a:t>
            </a:r>
          </a:p>
          <a:p>
            <a:pPr marL="0" indent="0">
              <a:buNone/>
              <a:defRPr/>
            </a:pPr>
            <a:endParaRPr lang="fi-FI" altLang="sv-FI" sz="2400">
              <a:cs typeface="+mn-cs"/>
            </a:endParaRPr>
          </a:p>
          <a:p>
            <a:pPr>
              <a:defRPr/>
            </a:pPr>
            <a:r>
              <a:rPr lang="fi-FI" altLang="sv-FI" sz="2000">
                <a:cs typeface="+mn-cs"/>
              </a:rPr>
              <a:t>Kaikkien Kaikukortin haltijoiden taustatiedot </a:t>
            </a:r>
          </a:p>
          <a:p>
            <a:pPr lvl="1" eaLnBrk="1" fontAlgn="t" hangingPunct="1"/>
            <a:r>
              <a:rPr lang="fi-FI" altLang="sv-FI" sz="1600">
                <a:cs typeface="+mn-cs"/>
              </a:rPr>
              <a:t>syntymävuosi: lasketaan ikäryhmät (</a:t>
            </a:r>
            <a:r>
              <a:rPr lang="fi-FI" sz="1600"/>
              <a:t>0 – 15 v., 16 – 34 v., 35 – 64 v., </a:t>
            </a:r>
            <a:r>
              <a:rPr lang="en-US" sz="1600"/>
              <a:t>65 v. &gt;)</a:t>
            </a:r>
            <a:endParaRPr lang="fi-FI" altLang="sv-FI" sz="2000">
              <a:cs typeface="+mn-cs"/>
            </a:endParaRPr>
          </a:p>
          <a:p>
            <a:pPr lvl="1">
              <a:defRPr/>
            </a:pPr>
            <a:r>
              <a:rPr lang="fi-FI" altLang="sv-FI" sz="2000">
                <a:cs typeface="+mn-cs"/>
              </a:rPr>
              <a:t>äidinkieli: kootaan </a:t>
            </a:r>
            <a:r>
              <a:rPr lang="fi-FI" altLang="sv-FI" sz="2000" err="1">
                <a:cs typeface="+mn-cs"/>
              </a:rPr>
              <a:t>ryhmittän</a:t>
            </a:r>
            <a:r>
              <a:rPr lang="fi-FI" altLang="sv-FI" sz="2000">
                <a:cs typeface="+mn-cs"/>
              </a:rPr>
              <a:t> (suomenkieliset, ruotsinkieliset, vieraskieliset)</a:t>
            </a:r>
          </a:p>
          <a:p>
            <a:pPr lvl="1">
              <a:defRPr/>
            </a:pPr>
            <a:r>
              <a:rPr lang="fi-FI" altLang="sv-FI" sz="2000">
                <a:cs typeface="+mn-cs"/>
              </a:rPr>
              <a:t>Sukupuoli: kootaan ryhmittäin (mies, nainen, muu), </a:t>
            </a:r>
          </a:p>
          <a:p>
            <a:pPr lvl="1">
              <a:defRPr/>
            </a:pPr>
            <a:r>
              <a:rPr lang="fi-FI" altLang="sv-FI" sz="2000">
                <a:cs typeface="+mn-cs"/>
              </a:rPr>
              <a:t>Elämäntilanne: kootaan ryhmittäin (kategoriat: työssäkäyvä/yrittäjä, työtön/lomautettu, opiskelija/koululainen, työkyvyttömyyseläkkeellä/pitkäaikaisesti sairas, eläkkeellä iän/työvuosien perusteella tai työttömyyseläkkeellä, omaa kotitaloutta hoitava tai muu) ja </a:t>
            </a:r>
          </a:p>
          <a:p>
            <a:pPr lvl="1">
              <a:defRPr/>
            </a:pPr>
            <a:r>
              <a:rPr lang="fi-FI" altLang="sv-FI" sz="2000">
                <a:cs typeface="+mn-cs"/>
              </a:rPr>
              <a:t>Postinumero: </a:t>
            </a:r>
          </a:p>
          <a:p>
            <a:pPr>
              <a:defRPr/>
            </a:pPr>
            <a:r>
              <a:rPr lang="fi-FI" altLang="sv-FI" sz="2000">
                <a:cs typeface="+mn-cs"/>
              </a:rPr>
              <a:t>Kuinka monella kortinhaltijoista on ollut aiemmin Kaikukortti </a:t>
            </a:r>
          </a:p>
          <a:p>
            <a:pPr>
              <a:defRPr/>
            </a:pPr>
            <a:r>
              <a:rPr lang="fi-FI" altLang="sv-FI" sz="2000">
                <a:cs typeface="+mn-cs"/>
              </a:rPr>
              <a:t>Kuinka paljon Kaikukortteja jaetaan / Kaikukortti-verkoston </a:t>
            </a:r>
            <a:r>
              <a:rPr lang="fi-FI" altLang="sv-FI" sz="2000" err="1">
                <a:cs typeface="+mn-cs"/>
              </a:rPr>
              <a:t>sote</a:t>
            </a:r>
            <a:r>
              <a:rPr lang="fi-FI" altLang="sv-FI" sz="2000">
                <a:cs typeface="+mn-cs"/>
              </a:rPr>
              <a:t>-kohde </a:t>
            </a:r>
          </a:p>
          <a:p>
            <a:pPr>
              <a:defRPr/>
            </a:pPr>
            <a:r>
              <a:rPr lang="fi-FI" altLang="sv-FI" sz="2000">
                <a:cs typeface="+mn-cs"/>
              </a:rPr>
              <a:t>Kuinka paljon Kaikukortteja jaetaan kaikissa alueen </a:t>
            </a:r>
            <a:r>
              <a:rPr lang="fi-FI" altLang="sv-FI" sz="2000" err="1">
                <a:cs typeface="+mn-cs"/>
              </a:rPr>
              <a:t>sote</a:t>
            </a:r>
            <a:r>
              <a:rPr lang="fi-FI" altLang="sv-FI" sz="2000">
                <a:cs typeface="+mn-cs"/>
              </a:rPr>
              <a:t>-kohteissa yhteensä</a:t>
            </a:r>
          </a:p>
          <a:p>
            <a:pPr lvl="1">
              <a:defRPr/>
            </a:pPr>
            <a:endParaRPr lang="sv-FI" altLang="sv-FI" sz="2000">
              <a:cs typeface="Calibri"/>
            </a:endParaRPr>
          </a:p>
          <a:p>
            <a:pPr marL="457200" lvl="1" indent="0">
              <a:buNone/>
              <a:defRPr/>
            </a:pPr>
            <a:endParaRPr lang="sv-FI" altLang="sv-FI" sz="2000">
              <a:cs typeface="Calibri"/>
            </a:endParaRPr>
          </a:p>
          <a:p>
            <a:pPr marL="0" indent="0">
              <a:buNone/>
              <a:defRPr/>
            </a:pPr>
            <a:endParaRPr lang="sv-FI" altLang="sv-FI" sz="3200">
              <a:cs typeface="Calibri"/>
            </a:endParaRPr>
          </a:p>
          <a:p>
            <a:pPr>
              <a:defRPr/>
            </a:pPr>
            <a:endParaRPr lang="sv-FI" altLang="sv-FI" sz="3200">
              <a:cs typeface="Calibri"/>
            </a:endParaRPr>
          </a:p>
          <a:p>
            <a:pPr lvl="1">
              <a:defRPr/>
            </a:pPr>
            <a:endParaRPr lang="sv-FI" altLang="sv-FI" sz="3200">
              <a:cs typeface="Calibri"/>
            </a:endParaRPr>
          </a:p>
          <a:p>
            <a:pPr>
              <a:defRPr/>
            </a:pPr>
            <a:endParaRPr lang="en-US" altLang="sv-FI" sz="3200">
              <a:cs typeface="Calibri"/>
            </a:endParaRPr>
          </a:p>
        </p:txBody>
      </p:sp>
    </p:spTree>
    <p:extLst>
      <p:ext uri="{BB962C8B-B14F-4D97-AF65-F5344CB8AC3E}">
        <p14:creationId xmlns:p14="http://schemas.microsoft.com/office/powerpoint/2010/main" val="139909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Shape 315">
            <a:extLst>
              <a:ext uri="{FF2B5EF4-FFF2-40B4-BE49-F238E27FC236}">
                <a16:creationId xmlns:a16="http://schemas.microsoft.com/office/drawing/2014/main" id="{DB2F0C39-E32B-46D2-A9F4-BA1818445166}"/>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Shape 313" descr="kaikukortti_logo_transp_02_.jpg">
            <a:extLst>
              <a:ext uri="{FF2B5EF4-FFF2-40B4-BE49-F238E27FC236}">
                <a16:creationId xmlns:a16="http://schemas.microsoft.com/office/drawing/2014/main" id="{06508215-D55B-47E5-ADC9-E9A57B6F3B12}"/>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078" y="190818"/>
            <a:ext cx="3365182" cy="860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sällön paikkamerkki 2">
            <a:extLst>
              <a:ext uri="{FF2B5EF4-FFF2-40B4-BE49-F238E27FC236}">
                <a16:creationId xmlns:a16="http://schemas.microsoft.com/office/drawing/2014/main" id="{D6A2BA3E-FA5D-40B4-A77E-8C621076DAE9}"/>
              </a:ext>
            </a:extLst>
          </p:cNvPr>
          <p:cNvSpPr>
            <a:spLocks noGrp="1"/>
          </p:cNvSpPr>
          <p:nvPr/>
        </p:nvSpPr>
        <p:spPr bwMode="auto">
          <a:xfrm>
            <a:off x="1336992" y="1051465"/>
            <a:ext cx="10435907" cy="5395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sv-FI" altLang="sv-FI" sz="2400">
                <a:cs typeface="Calibri"/>
              </a:rPr>
              <a:t>Kaikukortin käytöstä koostetaan yhteen muun muassa seuraavia tietoja: </a:t>
            </a:r>
          </a:p>
          <a:p>
            <a:pPr marL="0" indent="0">
              <a:buNone/>
              <a:defRPr/>
            </a:pPr>
            <a:endParaRPr lang="sv-FI" altLang="sv-FI" sz="2400">
              <a:cs typeface="Calibri"/>
            </a:endParaRPr>
          </a:p>
          <a:p>
            <a:pPr>
              <a:defRPr/>
            </a:pPr>
            <a:r>
              <a:rPr lang="sv-FI" altLang="sv-FI" sz="2000">
                <a:cs typeface="Calibri"/>
              </a:rPr>
              <a:t>Asiakkaan Kaikukortin käyttömäärä / kulttuurikohde</a:t>
            </a:r>
          </a:p>
          <a:p>
            <a:pPr lvl="1">
              <a:defRPr/>
            </a:pPr>
            <a:r>
              <a:rPr lang="sv-FI" altLang="sv-FI" sz="2000">
                <a:cs typeface="Calibri"/>
              </a:rPr>
              <a:t>Kaikukortin kirjain- ja numerosarja, jolla lippu tai kurssipaikka on hankittu</a:t>
            </a:r>
          </a:p>
          <a:p>
            <a:pPr lvl="1">
              <a:defRPr/>
            </a:pPr>
            <a:r>
              <a:rPr lang="sv-FI" altLang="sv-FI" sz="2000">
                <a:cs typeface="Calibri"/>
              </a:rPr>
              <a:t>Lipputyyppi: onko lippu hankittu aikuiselle vai lapselle (alle 16-v)</a:t>
            </a:r>
          </a:p>
          <a:p>
            <a:pPr>
              <a:defRPr/>
            </a:pPr>
            <a:r>
              <a:rPr lang="sv-FI" altLang="sv-FI" sz="2000">
                <a:cs typeface="Calibri"/>
              </a:rPr>
              <a:t>Yhteisön Kaikukortin</a:t>
            </a:r>
            <a:r>
              <a:rPr lang="sv-FI" altLang="sv-FI" sz="2000">
                <a:solidFill>
                  <a:srgbClr val="FF0000"/>
                </a:solidFill>
                <a:cs typeface="Calibri"/>
              </a:rPr>
              <a:t>*</a:t>
            </a:r>
            <a:r>
              <a:rPr lang="sv-FI" altLang="sv-FI" sz="2000">
                <a:cs typeface="Calibri"/>
              </a:rPr>
              <a:t> käyttömäärä/ kulttuurikohde</a:t>
            </a:r>
          </a:p>
          <a:p>
            <a:pPr lvl="1">
              <a:defRPr/>
            </a:pPr>
            <a:r>
              <a:rPr lang="sv-FI" altLang="sv-FI" sz="2000">
                <a:cs typeface="Calibri"/>
              </a:rPr>
              <a:t>Yhteisön Kaikukortin kirjain- ja numerosarja, jolla lippu on hankittu</a:t>
            </a:r>
          </a:p>
          <a:p>
            <a:pPr lvl="1">
              <a:defRPr/>
            </a:pPr>
            <a:r>
              <a:rPr lang="sv-FI" altLang="sv-FI" sz="2000">
                <a:cs typeface="Calibri"/>
              </a:rPr>
              <a:t>Lipputyyppi: onko lippu hankittu aikuiselle vai lapselle (alle 16-v)</a:t>
            </a:r>
          </a:p>
          <a:p>
            <a:pPr marL="457200" lvl="1" indent="0">
              <a:buNone/>
              <a:defRPr/>
            </a:pPr>
            <a:r>
              <a:rPr lang="sv-FI" altLang="sv-FI" sz="2000">
                <a:solidFill>
                  <a:srgbClr val="FF0000"/>
                </a:solidFill>
                <a:cs typeface="Calibri"/>
              </a:rPr>
              <a:t>*</a:t>
            </a:r>
            <a:r>
              <a:rPr lang="sv-FI" altLang="sv-FI" sz="2000">
                <a:cs typeface="Calibri"/>
              </a:rPr>
              <a:t> Yhteisön Kaikukortilla Kaikukortti-verkoston sote-työntekijä voi hankkia itselleen maksuttoman  lipun kun hän osallistuu yhdessä asiakkaan tai pienryhmän kanssa. </a:t>
            </a:r>
          </a:p>
          <a:p>
            <a:pPr lvl="1">
              <a:defRPr/>
            </a:pPr>
            <a:r>
              <a:rPr lang="sv-FI" altLang="sv-FI" sz="1600">
                <a:solidFill>
                  <a:srgbClr val="FF0000"/>
                </a:solidFill>
                <a:cs typeface="Calibri"/>
              </a:rPr>
              <a:t>Huom. </a:t>
            </a:r>
            <a:r>
              <a:rPr lang="sv-FI" altLang="sv-FI" sz="1600">
                <a:cs typeface="Calibri"/>
              </a:rPr>
              <a:t>Asiakkaan ja yhteisön Kaikukortit ovat erilaiset. Tilastoissa kortin kirjain- ja numerosarja kertoo sen, onko lippu hankittu asiakkaan Kaikukortilla vai yhteisön Kaikukortilla.</a:t>
            </a:r>
          </a:p>
          <a:p>
            <a:pPr>
              <a:defRPr/>
            </a:pPr>
            <a:r>
              <a:rPr lang="fi-FI" altLang="sv-FI" sz="2000"/>
              <a:t>Kuinka paljon Kaikukortteja on käytetty kaikissa alueen Kaikukortti-verkoston kulttuurikohteissa yhteensä</a:t>
            </a:r>
          </a:p>
          <a:p>
            <a:pPr lvl="1">
              <a:defRPr/>
            </a:pPr>
            <a:r>
              <a:rPr lang="fi-FI" altLang="sv-FI" sz="2000"/>
              <a:t>Asiakkaalle hankittujen Kaikukortti-hankintojen kokonaismäärä, lapsille hankittujen Kaikukortti-lippujen kokonaismäärä ja yhteisön Kaikukortilla tehtyjen Kaikukortti-hankintojen kokonaismäärä</a:t>
            </a:r>
          </a:p>
          <a:p>
            <a:pPr lvl="1">
              <a:defRPr/>
            </a:pPr>
            <a:endParaRPr lang="sv-FI" altLang="sv-FI" sz="2000">
              <a:cs typeface="Calibri"/>
            </a:endParaRPr>
          </a:p>
          <a:p>
            <a:pPr lvl="1">
              <a:defRPr/>
            </a:pPr>
            <a:endParaRPr lang="sv-FI" altLang="sv-FI" sz="1600">
              <a:cs typeface="Calibri"/>
            </a:endParaRPr>
          </a:p>
          <a:p>
            <a:pPr marL="1371600" lvl="3" indent="0">
              <a:buNone/>
              <a:defRPr/>
            </a:pPr>
            <a:endParaRPr lang="sv-FI" altLang="sv-FI" sz="2000">
              <a:cs typeface="Calibri"/>
            </a:endParaRPr>
          </a:p>
          <a:p>
            <a:pPr>
              <a:defRPr/>
            </a:pPr>
            <a:endParaRPr lang="sv-FI" altLang="sv-FI" sz="2000">
              <a:cs typeface="Calibri"/>
            </a:endParaRPr>
          </a:p>
          <a:p>
            <a:pPr lvl="1">
              <a:defRPr/>
            </a:pPr>
            <a:endParaRPr lang="sv-FI" altLang="sv-FI" sz="2000">
              <a:cs typeface="Calibri"/>
            </a:endParaRPr>
          </a:p>
          <a:p>
            <a:pPr marL="457200" lvl="1" indent="0">
              <a:buNone/>
              <a:defRPr/>
            </a:pPr>
            <a:endParaRPr lang="sv-FI" altLang="sv-FI" sz="2000">
              <a:cs typeface="Calibri"/>
            </a:endParaRPr>
          </a:p>
          <a:p>
            <a:pPr marL="0" indent="0">
              <a:buNone/>
              <a:defRPr/>
            </a:pPr>
            <a:endParaRPr lang="sv-FI" altLang="sv-FI" sz="3200">
              <a:cs typeface="Calibri"/>
            </a:endParaRPr>
          </a:p>
          <a:p>
            <a:pPr>
              <a:defRPr/>
            </a:pPr>
            <a:endParaRPr lang="sv-FI" altLang="sv-FI" sz="3200">
              <a:cs typeface="Calibri"/>
            </a:endParaRPr>
          </a:p>
          <a:p>
            <a:pPr lvl="1">
              <a:defRPr/>
            </a:pPr>
            <a:endParaRPr lang="sv-FI" altLang="sv-FI" sz="3200">
              <a:cs typeface="Calibri"/>
            </a:endParaRPr>
          </a:p>
          <a:p>
            <a:pPr>
              <a:defRPr/>
            </a:pPr>
            <a:endParaRPr lang="en-US" altLang="sv-FI" sz="3200">
              <a:cs typeface="Calibri"/>
            </a:endParaRPr>
          </a:p>
        </p:txBody>
      </p:sp>
    </p:spTree>
    <p:extLst>
      <p:ext uri="{BB962C8B-B14F-4D97-AF65-F5344CB8AC3E}">
        <p14:creationId xmlns:p14="http://schemas.microsoft.com/office/powerpoint/2010/main" val="339607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Shape 315">
            <a:extLst>
              <a:ext uri="{FF2B5EF4-FFF2-40B4-BE49-F238E27FC236}">
                <a16:creationId xmlns:a16="http://schemas.microsoft.com/office/drawing/2014/main" id="{DB2F0C39-E32B-46D2-A9F4-BA1818445166}"/>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Shape 313" descr="kaikukortti_logo_transp_02_.jpg">
            <a:extLst>
              <a:ext uri="{FF2B5EF4-FFF2-40B4-BE49-F238E27FC236}">
                <a16:creationId xmlns:a16="http://schemas.microsoft.com/office/drawing/2014/main" id="{06508215-D55B-47E5-ADC9-E9A57B6F3B12}"/>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088" y="202248"/>
            <a:ext cx="3536632" cy="904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sällön paikkamerkki 2">
            <a:extLst>
              <a:ext uri="{FF2B5EF4-FFF2-40B4-BE49-F238E27FC236}">
                <a16:creationId xmlns:a16="http://schemas.microsoft.com/office/drawing/2014/main" id="{D6A2BA3E-FA5D-40B4-A77E-8C621076DAE9}"/>
              </a:ext>
            </a:extLst>
          </p:cNvPr>
          <p:cNvSpPr>
            <a:spLocks noGrp="1"/>
          </p:cNvSpPr>
          <p:nvPr/>
        </p:nvSpPr>
        <p:spPr bwMode="auto">
          <a:xfrm>
            <a:off x="2023111" y="1495363"/>
            <a:ext cx="8698230" cy="4951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i-FI" altLang="sv-FI" sz="2400">
                <a:cs typeface="+mn-cs"/>
              </a:rPr>
              <a:t>Kaikukortin haltijoiden ja Kaikukortin käyttötilastot lisäksi ristiintaulukoidaan, jolloin saadaan tietoa muun muassa seuraavista asioista:</a:t>
            </a:r>
          </a:p>
          <a:p>
            <a:pPr marL="0" indent="0">
              <a:buNone/>
              <a:defRPr/>
            </a:pPr>
            <a:endParaRPr lang="sv-FI" altLang="sv-FI" sz="2400">
              <a:cs typeface="Calibri"/>
            </a:endParaRPr>
          </a:p>
          <a:p>
            <a:pPr>
              <a:defRPr/>
            </a:pPr>
            <a:r>
              <a:rPr lang="sv-FI" altLang="sv-FI" sz="2400">
                <a:cs typeface="Calibri"/>
              </a:rPr>
              <a:t>Kaikukortin kokonaiskäyttö Kaikukortti-alueella: Käytössä olleiden asiakkaan Kaikukorttien tietojen ristiintaulukointi asiakkaan Kaikukorttien taustatietojen kanssa:</a:t>
            </a:r>
          </a:p>
          <a:p>
            <a:pPr lvl="2">
              <a:defRPr/>
            </a:pPr>
            <a:r>
              <a:rPr lang="sv-FI" altLang="sv-FI" sz="2400">
                <a:cs typeface="Calibri"/>
              </a:rPr>
              <a:t> Korttia käyttäneiden asiakkaiden ikäryhmät, elämäntilanne ryhmittäin, sukupuoli ryhmittäin, äidinkieli ryhmittäin, asuinpaikka</a:t>
            </a:r>
          </a:p>
          <a:p>
            <a:pPr marL="457200" lvl="1" indent="0">
              <a:buNone/>
              <a:defRPr/>
            </a:pPr>
            <a:endParaRPr lang="sv-FI" altLang="sv-FI" sz="2000">
              <a:cs typeface="Calibri"/>
            </a:endParaRPr>
          </a:p>
          <a:p>
            <a:pPr marL="457200" lvl="1" indent="0">
              <a:buNone/>
              <a:defRPr/>
            </a:pPr>
            <a:endParaRPr lang="sv-FI" altLang="sv-FI" sz="3200">
              <a:cs typeface="Calibri"/>
            </a:endParaRPr>
          </a:p>
          <a:p>
            <a:pPr>
              <a:defRPr/>
            </a:pPr>
            <a:endParaRPr lang="en-US" altLang="sv-FI" sz="3200">
              <a:cs typeface="Calibri"/>
            </a:endParaRPr>
          </a:p>
        </p:txBody>
      </p:sp>
    </p:spTree>
    <p:extLst>
      <p:ext uri="{BB962C8B-B14F-4D97-AF65-F5344CB8AC3E}">
        <p14:creationId xmlns:p14="http://schemas.microsoft.com/office/powerpoint/2010/main" val="1373473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Kuva 6">
            <a:extLst>
              <a:ext uri="{FF2B5EF4-FFF2-40B4-BE49-F238E27FC236}">
                <a16:creationId xmlns:a16="http://schemas.microsoft.com/office/drawing/2014/main" id="{D89B866D-1E0F-41BD-96FE-13F46E000F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22693" y="330518"/>
            <a:ext cx="3502025"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Shape 315">
            <a:extLst>
              <a:ext uri="{FF2B5EF4-FFF2-40B4-BE49-F238E27FC236}">
                <a16:creationId xmlns:a16="http://schemas.microsoft.com/office/drawing/2014/main" id="{EBC33B8C-0022-427C-9591-04D7717FDEE3}"/>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463"/>
            <a:ext cx="7969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sällön paikkamerkki 2">
            <a:extLst>
              <a:ext uri="{FF2B5EF4-FFF2-40B4-BE49-F238E27FC236}">
                <a16:creationId xmlns:a16="http://schemas.microsoft.com/office/drawing/2014/main" id="{661B9DF9-D529-0940-903A-AA3414E7FA11}"/>
              </a:ext>
            </a:extLst>
          </p:cNvPr>
          <p:cNvSpPr>
            <a:spLocks noGrp="1"/>
          </p:cNvSpPr>
          <p:nvPr/>
        </p:nvSpPr>
        <p:spPr bwMode="auto">
          <a:xfrm>
            <a:off x="1645921" y="2524911"/>
            <a:ext cx="9829800" cy="3773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panose="020B0600070205080204" pitchFamily="34" charset="-128"/>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panose="020B0600070205080204" pitchFamily="34" charset="-128"/>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i-FI" altLang="sv-FI" sz="4800">
                <a:cs typeface="+mn-cs"/>
              </a:rPr>
              <a:t>Koostetta Espoon ja Kainuun Kaikukortti-tilastoista </a:t>
            </a:r>
          </a:p>
          <a:p>
            <a:pPr marL="0" indent="0">
              <a:buNone/>
              <a:defRPr/>
            </a:pPr>
            <a:endParaRPr lang="sv-FI" altLang="sv-FI" sz="2400">
              <a:cs typeface="Calibri"/>
            </a:endParaRPr>
          </a:p>
          <a:p>
            <a:pPr marL="342900" indent="-342900">
              <a:defRPr/>
            </a:pPr>
            <a:endParaRPr lang="sv-FI" altLang="sv-FI" sz="2400">
              <a:cs typeface="Calibri"/>
            </a:endParaRPr>
          </a:p>
          <a:p>
            <a:pPr>
              <a:defRPr/>
            </a:pPr>
            <a:endParaRPr lang="sv-FI" altLang="sv-FI">
              <a:cs typeface="Calibri"/>
            </a:endParaRPr>
          </a:p>
          <a:p>
            <a:pPr lvl="1">
              <a:defRPr/>
            </a:pPr>
            <a:endParaRPr lang="sv-FI" altLang="sv-FI">
              <a:cs typeface="Calibri"/>
            </a:endParaRPr>
          </a:p>
          <a:p>
            <a:pPr>
              <a:defRPr/>
            </a:pPr>
            <a:endParaRPr lang="en-US" altLang="sv-FI">
              <a:cs typeface="Calibri"/>
            </a:endParaRPr>
          </a:p>
        </p:txBody>
      </p:sp>
    </p:spTree>
    <p:extLst>
      <p:ext uri="{BB962C8B-B14F-4D97-AF65-F5344CB8AC3E}">
        <p14:creationId xmlns:p14="http://schemas.microsoft.com/office/powerpoint/2010/main" val="308330696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882EE59FF55D0D448F9C098B3EFB1E1A" ma:contentTypeVersion="8" ma:contentTypeDescription="Luo uusi asiakirja." ma:contentTypeScope="" ma:versionID="23fd0af66b1b071553ce5074b6a99912">
  <xsd:schema xmlns:xsd="http://www.w3.org/2001/XMLSchema" xmlns:xs="http://www.w3.org/2001/XMLSchema" xmlns:p="http://schemas.microsoft.com/office/2006/metadata/properties" xmlns:ns2="52fd1b39-61b7-4fcc-b001-81ba11530799" xmlns:ns3="791a930e-db6a-4b5d-a775-47fb761d9999" targetNamespace="http://schemas.microsoft.com/office/2006/metadata/properties" ma:root="true" ma:fieldsID="d6ecce0d019a541699b7c3dab8ae0dbc" ns2:_="" ns3:_="">
    <xsd:import namespace="52fd1b39-61b7-4fcc-b001-81ba11530799"/>
    <xsd:import namespace="791a930e-db6a-4b5d-a775-47fb761d999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fd1b39-61b7-4fcc-b001-81ba115307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1a930e-db6a-4b5d-a775-47fb761d9999" elementFormDefault="qualified">
    <xsd:import namespace="http://schemas.microsoft.com/office/2006/documentManagement/types"/>
    <xsd:import namespace="http://schemas.microsoft.com/office/infopath/2007/PartnerControls"/>
    <xsd:element name="SharedWithUsers" ma:index="14"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791a930e-db6a-4b5d-a775-47fb761d9999">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340A22-3194-413F-AA51-DC60220B8E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fd1b39-61b7-4fcc-b001-81ba11530799"/>
    <ds:schemaRef ds:uri="791a930e-db6a-4b5d-a775-47fb761d99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FDACA1-4DFE-43C0-8735-BBA5097F150C}">
  <ds:schemaRefs>
    <ds:schemaRef ds:uri="http://purl.org/dc/elements/1.1/"/>
    <ds:schemaRef ds:uri="http://purl.org/dc/terms/"/>
    <ds:schemaRef ds:uri="http://schemas.microsoft.com/office/2006/metadata/properties"/>
    <ds:schemaRef ds:uri="http://schemas.microsoft.com/office/infopath/2007/PartnerControls"/>
    <ds:schemaRef ds:uri="http://schemas.microsoft.com/office/2006/documentManagement/types"/>
    <ds:schemaRef ds:uri="791a930e-db6a-4b5d-a775-47fb761d9999"/>
    <ds:schemaRef ds:uri="http://schemas.openxmlformats.org/package/2006/metadata/core-properties"/>
    <ds:schemaRef ds:uri="52fd1b39-61b7-4fcc-b001-81ba11530799"/>
    <ds:schemaRef ds:uri="http://www.w3.org/XML/1998/namespace"/>
    <ds:schemaRef ds:uri="http://purl.org/dc/dcmitype/"/>
  </ds:schemaRefs>
</ds:datastoreItem>
</file>

<file path=customXml/itemProps3.xml><?xml version="1.0" encoding="utf-8"?>
<ds:datastoreItem xmlns:ds="http://schemas.openxmlformats.org/officeDocument/2006/customXml" ds:itemID="{77E89F9C-2118-4F41-B9C3-165ED4A786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907</Words>
  <Application>Microsoft Office PowerPoint</Application>
  <PresentationFormat>Laajakuva</PresentationFormat>
  <Paragraphs>265</Paragraphs>
  <Slides>17</Slides>
  <Notes>5</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17</vt:i4>
      </vt:variant>
    </vt:vector>
  </HeadingPairs>
  <TitlesOfParts>
    <vt:vector size="23" baseType="lpstr">
      <vt:lpstr>MS PGothic</vt:lpstr>
      <vt:lpstr>Arial</vt:lpstr>
      <vt:lpstr>Calibri</vt:lpstr>
      <vt:lpstr>Calibri Light</vt:lpstr>
      <vt:lpstr>Times New Roman</vt:lpstr>
      <vt:lpstr>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Eri Kaikukortti-alueiden Kaikukortti-vastuutahot huolehtivat siitä, että paikallisessa Kaikukortti-verkostossa mukana kumppanit keräävät tilastoja Kaikukortin käyttäjistä ja Kaikukortin käytöstä.   Kulttuuria kaikille -palvelu tukee ja ohjeistaa Kaikukortti-alueita tilastojen keräämisessä. Palvelu on mm. luonut mallipohjat tilastojen kokoamiseksi Kaikukortti-alueille. Lisäksi palvelu on luonut  Excel-pohjan alueiden  tilastojen yhteenkokoamista ja ristiintaulukointia varten.   Kulttuuria kaikille -palvelu ylläpitää Kaikukortin valtakunnallisia tilastoja ja kehittää Kaikukortti-toimintaa valtakunnallisesti.  </vt:lpstr>
      <vt:lpstr>Lisätietoa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for all of us</dc:title>
  <dc:creator>Aura Linnapuomi</dc:creator>
  <cp:lastModifiedBy>Mira Haataja</cp:lastModifiedBy>
  <cp:revision>22</cp:revision>
  <cp:lastPrinted>2018-10-12T11:38:17Z</cp:lastPrinted>
  <dcterms:created xsi:type="dcterms:W3CDTF">2014-04-07T10:27:56Z</dcterms:created>
  <dcterms:modified xsi:type="dcterms:W3CDTF">2018-10-24T08:19:46Z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0x010100882EE59FF55D0D448F9C098B3EFB1E1A</vt:lpwstr>
  </property>
  <property fmtid="{D5CDD505-2E9C-101B-9397-08002B2CF9AE}" pid="3" name="Order">
    <vt:r8>1214900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