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sldIdLst>
    <p:sldId id="272" r:id="rId5"/>
    <p:sldId id="299" r:id="rId6"/>
    <p:sldId id="295" r:id="rId7"/>
    <p:sldId id="297" r:id="rId8"/>
    <p:sldId id="284" r:id="rId9"/>
    <p:sldId id="305" r:id="rId10"/>
    <p:sldId id="306" r:id="rId11"/>
    <p:sldId id="312" r:id="rId12"/>
    <p:sldId id="311" r:id="rId13"/>
    <p:sldId id="310" r:id="rId14"/>
    <p:sldId id="309" r:id="rId15"/>
    <p:sldId id="307" r:id="rId16"/>
    <p:sldId id="286" r:id="rId17"/>
    <p:sldId id="285" r:id="rId18"/>
    <p:sldId id="273" r:id="rId19"/>
    <p:sldId id="294" r:id="rId20"/>
    <p:sldId id="287" r:id="rId21"/>
    <p:sldId id="296" r:id="rId22"/>
    <p:sldId id="298" r:id="rId23"/>
    <p:sldId id="274" r:id="rId24"/>
    <p:sldId id="275" r:id="rId25"/>
    <p:sldId id="288" r:id="rId26"/>
    <p:sldId id="276" r:id="rId27"/>
    <p:sldId id="291" r:id="rId28"/>
    <p:sldId id="277" r:id="rId29"/>
    <p:sldId id="289" r:id="rId30"/>
    <p:sldId id="292" r:id="rId31"/>
    <p:sldId id="278" r:id="rId32"/>
    <p:sldId id="290" r:id="rId33"/>
    <p:sldId id="279" r:id="rId34"/>
    <p:sldId id="281" r:id="rId35"/>
    <p:sldId id="308" r:id="rId36"/>
    <p:sldId id="316" r:id="rId37"/>
    <p:sldId id="317" r:id="rId38"/>
    <p:sldId id="318" r:id="rId39"/>
    <p:sldId id="315" r:id="rId40"/>
    <p:sldId id="320" r:id="rId41"/>
    <p:sldId id="321" r:id="rId42"/>
    <p:sldId id="314" r:id="rId43"/>
  </p:sldIdLst>
  <p:sldSz cx="12192000" cy="6858000"/>
  <p:notesSz cx="6797675" cy="99282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0F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0" autoAdjust="0"/>
    <p:restoredTop sz="94660"/>
  </p:normalViewPr>
  <p:slideViewPr>
    <p:cSldViewPr snapToGrid="0">
      <p:cViewPr varScale="1">
        <p:scale>
          <a:sx n="89" d="100"/>
          <a:sy n="89" d="100"/>
        </p:scale>
        <p:origin x="41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 Haataja" userId="S::mira.haataja@cultureforall.fi::9f0d74c7-367b-4246-8cff-4a99c7e303f4" providerId="AD" clId="Web-{15CF951B-306A-5DBB-7F69-B83925295A90}"/>
    <pc:docChg chg="modSld">
      <pc:chgData name="Mira Haataja" userId="S::mira.haataja@cultureforall.fi::9f0d74c7-367b-4246-8cff-4a99c7e303f4" providerId="AD" clId="Web-{15CF951B-306A-5DBB-7F69-B83925295A90}" dt="2018-10-12T05:43:36.787" v="28" actId="20577"/>
      <pc:docMkLst>
        <pc:docMk/>
      </pc:docMkLst>
      <pc:sldChg chg="modSp">
        <pc:chgData name="Mira Haataja" userId="S::mira.haataja@cultureforall.fi::9f0d74c7-367b-4246-8cff-4a99c7e303f4" providerId="AD" clId="Web-{15CF951B-306A-5DBB-7F69-B83925295A90}" dt="2018-10-12T05:43:36.787" v="28" actId="20577"/>
        <pc:sldMkLst>
          <pc:docMk/>
          <pc:sldMk cId="182102188" sldId="272"/>
        </pc:sldMkLst>
        <pc:spChg chg="mod">
          <ac:chgData name="Mira Haataja" userId="S::mira.haataja@cultureforall.fi::9f0d74c7-367b-4246-8cff-4a99c7e303f4" providerId="AD" clId="Web-{15CF951B-306A-5DBB-7F69-B83925295A90}" dt="2018-10-12T05:43:36.787" v="28" actId="20577"/>
          <ac:spMkLst>
            <pc:docMk/>
            <pc:sldMk cId="182102188" sldId="272"/>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82A21A2-63B3-4386-92FA-46DD7A66B393}" type="datetimeFigureOut">
              <a:rPr lang="fi-FI" smtClean="0"/>
              <a:t>12.10.2018</a:t>
            </a:fld>
            <a:endParaRPr lang="fi-FI"/>
          </a:p>
        </p:txBody>
      </p:sp>
      <p:sp>
        <p:nvSpPr>
          <p:cNvPr id="4" name="Dian kuvan paikkamerkki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7EFA1CB-4353-404C-AC4D-6ECC7F32B120}" type="slidenum">
              <a:rPr lang="fi-FI" smtClean="0"/>
              <a:t>‹#›</a:t>
            </a:fld>
            <a:endParaRPr lang="fi-FI"/>
          </a:p>
        </p:txBody>
      </p:sp>
    </p:spTree>
    <p:extLst>
      <p:ext uri="{BB962C8B-B14F-4D97-AF65-F5344CB8AC3E}">
        <p14:creationId xmlns:p14="http://schemas.microsoft.com/office/powerpoint/2010/main" val="2197372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Shape 405"/>
          <p:cNvSpPr>
            <a:spLocks noGrp="1" noRot="1" noChangeAspect="1" noTextEdit="1"/>
          </p:cNvSpPr>
          <p:nvPr>
            <p:ph type="sldImg" idx="2"/>
          </p:nvPr>
        </p:nvSpPr>
        <p:spPr bwMode="auto">
          <a:xfrm>
            <a:off x="90488" y="744538"/>
            <a:ext cx="6615112" cy="3722687"/>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cap="flat">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11267" name="Shape 406"/>
          <p:cNvSpPr txBox="1">
            <a:spLocks noGrp="1"/>
          </p:cNvSpPr>
          <p:nvPr>
            <p:ph type="body" idx="1"/>
          </p:nvPr>
        </p:nvSpPr>
        <p:spPr bwMode="auto">
          <a:xfrm>
            <a:off x="679768" y="4715907"/>
            <a:ext cx="5438140" cy="44677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buClr>
                <a:srgbClr val="000000"/>
              </a:buClr>
              <a:buSzPts val="2000"/>
              <a:buFont typeface="Calibri" panose="020F0502020204030204" pitchFamily="34" charset="0"/>
              <a:buNone/>
            </a:pPr>
            <a:endParaRPr lang="fi-FI" altLang="fi-FI" sz="20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2995953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99942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63655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73587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Shape 373"/>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4" name="Shape 374"/>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FI" sz="2000" b="0" i="0" u="none" strike="noStrike" cap="none" dirty="0">
                <a:solidFill>
                  <a:schemeClr val="dk1"/>
                </a:solidFill>
                <a:latin typeface="Calibri"/>
                <a:ea typeface="Calibri"/>
                <a:cs typeface="Calibri"/>
                <a:sym typeface="Calibri"/>
              </a:rPr>
              <a:t>Luetaan vain toinen</a:t>
            </a:r>
            <a:endParaRPr sz="20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0032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4" name="Shape 304"/>
          <p:cNvSpPr txBox="1">
            <a:spLocks noGrp="1"/>
          </p:cNvSpPr>
          <p:nvPr>
            <p:ph type="body" idx="1"/>
          </p:nvPr>
        </p:nvSpPr>
        <p:spPr>
          <a:xfrm>
            <a:off x="679768" y="4715907"/>
            <a:ext cx="5438140" cy="4467701"/>
          </a:xfrm>
          <a:prstGeom prst="rect">
            <a:avLst/>
          </a:prstGeom>
        </p:spPr>
        <p:txBody>
          <a:bodyPr lIns="91425" tIns="91425" rIns="91425" bIns="91425" anchor="t" anchorCtr="0">
            <a:noAutofit/>
          </a:bodyPr>
          <a:lstStyle/>
          <a:p>
            <a:pPr>
              <a:buNone/>
            </a:pPr>
            <a:endParaRPr lang="fi-FI" altLang="fi-FI" sz="2000" dirty="0">
              <a:cs typeface="Arial" panose="020B0604020202020204" pitchFamily="34" charset="0"/>
            </a:endParaRPr>
          </a:p>
        </p:txBody>
      </p:sp>
    </p:spTree>
    <p:extLst>
      <p:ext uri="{BB962C8B-B14F-4D97-AF65-F5344CB8AC3E}">
        <p14:creationId xmlns:p14="http://schemas.microsoft.com/office/powerpoint/2010/main" val="2414808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33551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9814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7250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31921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80983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4" name="Shape 304"/>
          <p:cNvSpPr txBox="1">
            <a:spLocks noGrp="1"/>
          </p:cNvSpPr>
          <p:nvPr>
            <p:ph type="body" idx="1"/>
          </p:nvPr>
        </p:nvSpPr>
        <p:spPr>
          <a:xfrm>
            <a:off x="679768" y="4715907"/>
            <a:ext cx="5438140" cy="4467701"/>
          </a:xfrm>
          <a:prstGeom prst="rect">
            <a:avLst/>
          </a:prstGeom>
        </p:spPr>
        <p:txBody>
          <a:bodyPr lIns="91425" tIns="91425" rIns="91425" bIns="91425" anchor="t" anchorCtr="0">
            <a:noAutofit/>
          </a:bodyPr>
          <a:lstStyle/>
          <a:p>
            <a:pPr>
              <a:buNone/>
            </a:pPr>
            <a:endParaRPr lang="fi-FI" altLang="fi-FI" sz="2000" dirty="0">
              <a:cs typeface="Arial" panose="020B0604020202020204" pitchFamily="34" charset="0"/>
            </a:endParaRPr>
          </a:p>
        </p:txBody>
      </p:sp>
    </p:spTree>
    <p:extLst>
      <p:ext uri="{BB962C8B-B14F-4D97-AF65-F5344CB8AC3E}">
        <p14:creationId xmlns:p14="http://schemas.microsoft.com/office/powerpoint/2010/main" val="4274067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551641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58986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449562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207977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300273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23848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70276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41972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4" name="Shape 304"/>
          <p:cNvSpPr txBox="1">
            <a:spLocks noGrp="1"/>
          </p:cNvSpPr>
          <p:nvPr>
            <p:ph type="body" idx="1"/>
          </p:nvPr>
        </p:nvSpPr>
        <p:spPr>
          <a:xfrm>
            <a:off x="679768" y="4715907"/>
            <a:ext cx="5438140" cy="4467701"/>
          </a:xfrm>
          <a:prstGeom prst="rect">
            <a:avLst/>
          </a:prstGeom>
        </p:spPr>
        <p:txBody>
          <a:bodyPr lIns="91425" tIns="91425" rIns="91425" bIns="91425" anchor="t" anchorCtr="0">
            <a:noAutofit/>
          </a:bodyPr>
          <a:lstStyle/>
          <a:p>
            <a:pPr>
              <a:buNone/>
            </a:pPr>
            <a:endParaRPr lang="fi-FI" altLang="fi-FI" sz="2000" dirty="0">
              <a:cs typeface="Arial" panose="020B0604020202020204" pitchFamily="34" charset="0"/>
            </a:endParaRPr>
          </a:p>
        </p:txBody>
      </p:sp>
    </p:spTree>
    <p:extLst>
      <p:ext uri="{BB962C8B-B14F-4D97-AF65-F5344CB8AC3E}">
        <p14:creationId xmlns:p14="http://schemas.microsoft.com/office/powerpoint/2010/main" val="3584982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88386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5611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38210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90488" y="744538"/>
            <a:ext cx="6615112" cy="3722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6" name="Shape 406"/>
          <p:cNvSpPr txBox="1">
            <a:spLocks noGrp="1"/>
          </p:cNvSpPr>
          <p:nvPr>
            <p:ph type="body" idx="1"/>
          </p:nvPr>
        </p:nvSpPr>
        <p:spPr>
          <a:xfrm>
            <a:off x="679768" y="4715907"/>
            <a:ext cx="5438054" cy="44678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2000"/>
              <a:buFont typeface="Calibri"/>
              <a:buNone/>
            </a:pPr>
            <a:r>
              <a:rPr lang="fi" sz="2000">
                <a:solidFill>
                  <a:schemeClr val="dk1"/>
                </a:solidFill>
                <a:latin typeface="Calibri"/>
                <a:ea typeface="Calibri"/>
                <a:cs typeface="Calibri"/>
                <a:sym typeface="Calibri"/>
              </a:rPr>
              <a:t>Kulttuuripuoli on kokenu, että on auttanut uusien yleisöjen saamisessa</a:t>
            </a:r>
            <a:endParaRPr sz="20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4670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725B6B71-56A6-4850-8C6E-5FE8766709A7}" type="datetimeFigureOut">
              <a:rPr lang="fi-FI" smtClean="0"/>
              <a:t>12.10.2018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2366551492"/>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25B6B71-56A6-4850-8C6E-5FE8766709A7}" type="datetimeFigureOut">
              <a:rPr lang="fi-FI" smtClean="0"/>
              <a:t>12.10.2018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1978051238"/>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25B6B71-56A6-4850-8C6E-5FE8766709A7}" type="datetimeFigureOut">
              <a:rPr lang="fi-FI" smtClean="0"/>
              <a:t>12.10.2018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1503889514"/>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415600" y="593367"/>
            <a:ext cx="11360800" cy="763600"/>
          </a:xfrm>
          <a:prstGeom prst="rect">
            <a:avLst/>
          </a:prstGeom>
          <a:noFill/>
          <a:ln>
            <a:noFill/>
          </a:ln>
        </p:spPr>
        <p:txBody>
          <a:bodyPr spcFirstLastPara="1" lIns="68575" tIns="68575" rIns="68575" bIns="68575" anchor="t"/>
          <a:lstStyle>
            <a:lvl1pPr marR="0" lvl="0" algn="l" rtl="0">
              <a:lnSpc>
                <a:spcPct val="90000"/>
              </a:lnSpc>
              <a:spcBef>
                <a:spcPts val="0"/>
              </a:spcBef>
              <a:spcAft>
                <a:spcPts val="0"/>
              </a:spcAft>
              <a:buClr>
                <a:schemeClr val="dk1"/>
              </a:buClr>
              <a:buSzPts val="33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Font typeface="Arial"/>
              <a:buNone/>
              <a:defRPr sz="1867"/>
            </a:lvl2pPr>
            <a:lvl3pPr lvl="2" rtl="0">
              <a:spcBef>
                <a:spcPts val="0"/>
              </a:spcBef>
              <a:spcAft>
                <a:spcPts val="0"/>
              </a:spcAft>
              <a:buSzPts val="1400"/>
              <a:buFont typeface="Arial"/>
              <a:buNone/>
              <a:defRPr sz="1867"/>
            </a:lvl3pPr>
            <a:lvl4pPr lvl="3" rtl="0">
              <a:spcBef>
                <a:spcPts val="0"/>
              </a:spcBef>
              <a:spcAft>
                <a:spcPts val="0"/>
              </a:spcAft>
              <a:buSzPts val="1400"/>
              <a:buFont typeface="Arial"/>
              <a:buNone/>
              <a:defRPr sz="1867"/>
            </a:lvl4pPr>
            <a:lvl5pPr lvl="4" rtl="0">
              <a:spcBef>
                <a:spcPts val="0"/>
              </a:spcBef>
              <a:spcAft>
                <a:spcPts val="0"/>
              </a:spcAft>
              <a:buSzPts val="1400"/>
              <a:buFont typeface="Arial"/>
              <a:buNone/>
              <a:defRPr sz="1867"/>
            </a:lvl5pPr>
            <a:lvl6pPr lvl="5" rtl="0">
              <a:spcBef>
                <a:spcPts val="0"/>
              </a:spcBef>
              <a:spcAft>
                <a:spcPts val="0"/>
              </a:spcAft>
              <a:buSzPts val="1400"/>
              <a:buFont typeface="Arial"/>
              <a:buNone/>
              <a:defRPr sz="1867"/>
            </a:lvl6pPr>
            <a:lvl7pPr lvl="6" rtl="0">
              <a:spcBef>
                <a:spcPts val="0"/>
              </a:spcBef>
              <a:spcAft>
                <a:spcPts val="0"/>
              </a:spcAft>
              <a:buSzPts val="1400"/>
              <a:buFont typeface="Arial"/>
              <a:buNone/>
              <a:defRPr sz="1867"/>
            </a:lvl7pPr>
            <a:lvl8pPr lvl="7" rtl="0">
              <a:spcBef>
                <a:spcPts val="0"/>
              </a:spcBef>
              <a:spcAft>
                <a:spcPts val="0"/>
              </a:spcAft>
              <a:buSzPts val="1400"/>
              <a:buFont typeface="Arial"/>
              <a:buNone/>
              <a:defRPr sz="1867"/>
            </a:lvl8pPr>
            <a:lvl9pPr lvl="8" rtl="0">
              <a:spcBef>
                <a:spcPts val="0"/>
              </a:spcBef>
              <a:spcAft>
                <a:spcPts val="0"/>
              </a:spcAft>
              <a:buSzPts val="1400"/>
              <a:buFont typeface="Arial"/>
              <a:buNone/>
              <a:defRPr sz="1867"/>
            </a:lvl9pPr>
          </a:lstStyle>
          <a:p>
            <a:endParaRPr/>
          </a:p>
        </p:txBody>
      </p:sp>
      <p:sp>
        <p:nvSpPr>
          <p:cNvPr id="207" name="Shape 207"/>
          <p:cNvSpPr txBox="1">
            <a:spLocks noGrp="1"/>
          </p:cNvSpPr>
          <p:nvPr>
            <p:ph type="body" idx="1"/>
          </p:nvPr>
        </p:nvSpPr>
        <p:spPr>
          <a:xfrm>
            <a:off x="415600" y="1536633"/>
            <a:ext cx="5333200" cy="4555200"/>
          </a:xfrm>
          <a:prstGeom prst="rect">
            <a:avLst/>
          </a:prstGeom>
          <a:noFill/>
          <a:ln>
            <a:noFill/>
          </a:ln>
        </p:spPr>
        <p:txBody>
          <a:bodyPr spcFirstLastPara="1" lIns="68575" tIns="68575" rIns="68575" bIns="68575"/>
          <a:lstStyle>
            <a:lvl1pPr marL="609585" marR="0" lvl="0" indent="-423323" algn="l" rtl="0">
              <a:lnSpc>
                <a:spcPct val="90000"/>
              </a:lnSpc>
              <a:spcBef>
                <a:spcPts val="0"/>
              </a:spcBef>
              <a:spcAft>
                <a:spcPts val="0"/>
              </a:spcAft>
              <a:buClr>
                <a:schemeClr val="dk1"/>
              </a:buClr>
              <a:buSzPts val="1400"/>
              <a:buFont typeface="Arial"/>
              <a:buChar char="•"/>
              <a:defRPr sz="1867" b="0" i="0" u="none" strike="noStrike" cap="none">
                <a:solidFill>
                  <a:schemeClr val="dk1"/>
                </a:solidFill>
                <a:latin typeface="Calibri"/>
                <a:ea typeface="Calibri"/>
                <a:cs typeface="Calibri"/>
                <a:sym typeface="Calibri"/>
              </a:defRPr>
            </a:lvl1pPr>
            <a:lvl2pPr marL="1219170" marR="0" lvl="1"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2pPr>
            <a:lvl3pPr marL="1828754" marR="0" lvl="2"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3pPr>
            <a:lvl4pPr marL="2438339" marR="0" lvl="3"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4pPr>
            <a:lvl5pPr marL="3047924" marR="0" lvl="4"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5pPr>
            <a:lvl6pPr marL="3657509" marR="0" lvl="5"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6pPr>
            <a:lvl7pPr marL="4267093" marR="0" lvl="6"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7pPr>
            <a:lvl8pPr marL="4876678" marR="0" lvl="7"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8pPr>
            <a:lvl9pPr marL="5486263" marR="0" lvl="8"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208" name="Shape 208"/>
          <p:cNvSpPr txBox="1">
            <a:spLocks noGrp="1"/>
          </p:cNvSpPr>
          <p:nvPr>
            <p:ph type="body" idx="2"/>
          </p:nvPr>
        </p:nvSpPr>
        <p:spPr>
          <a:xfrm>
            <a:off x="6443200" y="1536633"/>
            <a:ext cx="5333200" cy="4555200"/>
          </a:xfrm>
          <a:prstGeom prst="rect">
            <a:avLst/>
          </a:prstGeom>
          <a:noFill/>
          <a:ln>
            <a:noFill/>
          </a:ln>
        </p:spPr>
        <p:txBody>
          <a:bodyPr spcFirstLastPara="1" lIns="68575" tIns="68575" rIns="68575" bIns="68575"/>
          <a:lstStyle>
            <a:lvl1pPr marL="609585" marR="0" lvl="0" indent="-423323" algn="l" rtl="0">
              <a:lnSpc>
                <a:spcPct val="90000"/>
              </a:lnSpc>
              <a:spcBef>
                <a:spcPts val="0"/>
              </a:spcBef>
              <a:spcAft>
                <a:spcPts val="0"/>
              </a:spcAft>
              <a:buClr>
                <a:schemeClr val="dk1"/>
              </a:buClr>
              <a:buSzPts val="1400"/>
              <a:buFont typeface="Arial"/>
              <a:buChar char="•"/>
              <a:defRPr sz="1867" b="0" i="0" u="none" strike="noStrike" cap="none">
                <a:solidFill>
                  <a:schemeClr val="dk1"/>
                </a:solidFill>
                <a:latin typeface="Calibri"/>
                <a:ea typeface="Calibri"/>
                <a:cs typeface="Calibri"/>
                <a:sym typeface="Calibri"/>
              </a:defRPr>
            </a:lvl1pPr>
            <a:lvl2pPr marL="1219170" marR="0" lvl="1"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2pPr>
            <a:lvl3pPr marL="1828754" marR="0" lvl="2"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3pPr>
            <a:lvl4pPr marL="2438339" marR="0" lvl="3"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4pPr>
            <a:lvl5pPr marL="3047924" marR="0" lvl="4"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5pPr>
            <a:lvl6pPr marL="3657509" marR="0" lvl="5"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6pPr>
            <a:lvl7pPr marL="4267093" marR="0" lvl="6"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7pPr>
            <a:lvl8pPr marL="4876678" marR="0" lvl="7"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8pPr>
            <a:lvl9pPr marL="5486263" marR="0" lvl="8" indent="-406390" algn="l" rtl="0">
              <a:lnSpc>
                <a:spcPct val="90000"/>
              </a:lnSpc>
              <a:spcBef>
                <a:spcPts val="0"/>
              </a:spcBef>
              <a:spcAft>
                <a:spcPts val="0"/>
              </a:spcAft>
              <a:buClr>
                <a:schemeClr val="dk1"/>
              </a:buClr>
              <a:buSzPts val="12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5" name="Shape 209"/>
          <p:cNvSpPr txBox="1">
            <a:spLocks noGrp="1"/>
          </p:cNvSpPr>
          <p:nvPr>
            <p:ph type="sldNum" idx="10"/>
          </p:nvPr>
        </p:nvSpPr>
        <p:spPr>
          <a:xfrm>
            <a:off x="11296650" y="6218238"/>
            <a:ext cx="731838" cy="523875"/>
          </a:xfrm>
        </p:spPr>
        <p:txBody>
          <a:bodyPr spcFirstLastPara="1" wrap="square" lIns="68575" tIns="68575" rIns="68575" bIns="68575" anchorCtr="0">
            <a:noAutofit/>
          </a:bodyPr>
          <a:lstStyle>
            <a:lvl1pPr marL="0" marR="0" lvl="0" indent="0" algn="l" rtl="0">
              <a:lnSpc>
                <a:spcPct val="100000"/>
              </a:lnSpc>
              <a:spcBef>
                <a:spcPts val="0"/>
              </a:spcBef>
              <a:spcAft>
                <a:spcPts val="0"/>
              </a:spcAft>
              <a:buClr>
                <a:srgbClr val="000000"/>
              </a:buClr>
              <a:buSzPts val="1100"/>
              <a:buFont typeface="Arial"/>
              <a:buNone/>
              <a:defRPr sz="1467" b="0" i="0" u="none" strike="noStrike" cap="none" smtClean="0">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100"/>
              <a:buFont typeface="Arial"/>
              <a:buNone/>
              <a:defRPr sz="1467" b="0" i="0" u="none" strike="noStrike" cap="none">
                <a:solidFill>
                  <a:srgbClr val="000000"/>
                </a:solidFill>
                <a:latin typeface="Arial"/>
                <a:ea typeface="Arial"/>
                <a:cs typeface="Arial"/>
                <a:sym typeface="Arial"/>
              </a:defRPr>
            </a:lvl9pPr>
          </a:lstStyle>
          <a:p>
            <a:pPr>
              <a:defRPr/>
            </a:pPr>
            <a:fld id="{56FC8768-C24F-432B-B9EB-7AB6B4F5D49B}" type="slidenum">
              <a:rPr lang="fi"/>
              <a:pPr>
                <a:defRPr/>
              </a:pPr>
              <a:t>‹#›</a:t>
            </a:fld>
            <a:endParaRPr lang="fi"/>
          </a:p>
        </p:txBody>
      </p:sp>
    </p:spTree>
    <p:extLst>
      <p:ext uri="{BB962C8B-B14F-4D97-AF65-F5344CB8AC3E}">
        <p14:creationId xmlns:p14="http://schemas.microsoft.com/office/powerpoint/2010/main" val="4116894758"/>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25B6B71-56A6-4850-8C6E-5FE8766709A7}" type="datetimeFigureOut">
              <a:rPr lang="fi-FI" smtClean="0"/>
              <a:t>12.10.2018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3531100921"/>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725B6B71-56A6-4850-8C6E-5FE8766709A7}" type="datetimeFigureOut">
              <a:rPr lang="fi-FI" smtClean="0"/>
              <a:t>12.10.2018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1417326793"/>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725B6B71-56A6-4850-8C6E-5FE8766709A7}" type="datetimeFigureOut">
              <a:rPr lang="fi-FI" smtClean="0"/>
              <a:t>12.10.2018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258709605"/>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725B6B71-56A6-4850-8C6E-5FE8766709A7}" type="datetimeFigureOut">
              <a:rPr lang="fi-FI" smtClean="0"/>
              <a:t>12.10.2018</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3108717848"/>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725B6B71-56A6-4850-8C6E-5FE8766709A7}" type="datetimeFigureOut">
              <a:rPr lang="fi-FI" smtClean="0"/>
              <a:t>12.10.2018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631134223"/>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725B6B71-56A6-4850-8C6E-5FE8766709A7}" type="datetimeFigureOut">
              <a:rPr lang="fi-FI" smtClean="0"/>
              <a:t>12.10.2018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1188535463"/>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725B6B71-56A6-4850-8C6E-5FE8766709A7}" type="datetimeFigureOut">
              <a:rPr lang="fi-FI" smtClean="0"/>
              <a:t>12.10.2018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3272142304"/>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725B6B71-56A6-4850-8C6E-5FE8766709A7}" type="datetimeFigureOut">
              <a:rPr lang="fi-FI" smtClean="0"/>
              <a:t>12.10.2018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BD28A78-C2FA-4649-90A1-77DA7BB036A7}" type="slidenum">
              <a:rPr lang="fi-FI" smtClean="0"/>
              <a:t>‹#›</a:t>
            </a:fld>
            <a:endParaRPr lang="fi-FI"/>
          </a:p>
        </p:txBody>
      </p:sp>
    </p:spTree>
    <p:extLst>
      <p:ext uri="{BB962C8B-B14F-4D97-AF65-F5344CB8AC3E}">
        <p14:creationId xmlns:p14="http://schemas.microsoft.com/office/powerpoint/2010/main" val="3321038262"/>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5B6B71-56A6-4850-8C6E-5FE8766709A7}" type="datetimeFigureOut">
              <a:rPr lang="fi-FI" smtClean="0"/>
              <a:t>12.10.2018</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28A78-C2FA-4649-90A1-77DA7BB036A7}" type="slidenum">
              <a:rPr lang="fi-FI" smtClean="0"/>
              <a:t>‹#›</a:t>
            </a:fld>
            <a:endParaRPr lang="fi-FI"/>
          </a:p>
        </p:txBody>
      </p:sp>
    </p:spTree>
    <p:extLst>
      <p:ext uri="{BB962C8B-B14F-4D97-AF65-F5344CB8AC3E}">
        <p14:creationId xmlns:p14="http://schemas.microsoft.com/office/powerpoint/2010/main" val="2523298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3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Shape 408" descr="kaikukortti_logo_transp_02_.jpg"/>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144" y="304457"/>
            <a:ext cx="4843913" cy="124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Shape 409"/>
          <p:cNvPicPr preferRelativeResize="0">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 y="2589213"/>
            <a:ext cx="496888" cy="42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Shape 410"/>
          <p:cNvPicPr preferRelativeResize="0">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 name="Shape 411"/>
          <p:cNvSpPr/>
          <p:nvPr/>
        </p:nvSpPr>
        <p:spPr>
          <a:xfrm>
            <a:off x="642938" y="1119189"/>
            <a:ext cx="10972413" cy="4404282"/>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lIns="91433" tIns="45700" rIns="91433" bIns="45700" anchor="ctr"/>
          <a:lstStyle/>
          <a:p>
            <a:pPr algn="ctr">
              <a:spcBef>
                <a:spcPts val="0"/>
              </a:spcBef>
              <a:spcAft>
                <a:spcPts val="0"/>
              </a:spcAft>
              <a:buClr>
                <a:schemeClr val="dk1"/>
              </a:buClr>
              <a:buSzPts val="1800"/>
              <a:defRPr/>
            </a:pPr>
            <a:endParaRPr dirty="0">
              <a:latin typeface="+mn-lt"/>
            </a:endParaRPr>
          </a:p>
        </p:txBody>
      </p:sp>
      <p:sp>
        <p:nvSpPr>
          <p:cNvPr id="6" name="Otsikko 1"/>
          <p:cNvSpPr txBox="1">
            <a:spLocks/>
          </p:cNvSpPr>
          <p:nvPr/>
        </p:nvSpPr>
        <p:spPr bwMode="auto">
          <a:xfrm>
            <a:off x="1147091" y="2270728"/>
            <a:ext cx="9972460" cy="2085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spcBef>
                <a:spcPct val="0"/>
              </a:spcBef>
              <a:buNone/>
            </a:pPr>
            <a:r>
              <a:rPr lang="en-US" altLang="sv-FI" sz="6000" err="1">
                <a:ea typeface="MS PGothic" panose="020B0600070205080204" pitchFamily="34" charset="-128"/>
              </a:rPr>
              <a:t>Tarinoita</a:t>
            </a:r>
            <a:r>
              <a:rPr lang="en-US" altLang="sv-FI" sz="6000" dirty="0">
                <a:ea typeface="MS PGothic" panose="020B0600070205080204" pitchFamily="34" charset="-128"/>
              </a:rPr>
              <a:t> ja </a:t>
            </a:r>
            <a:r>
              <a:rPr lang="en-US" altLang="sv-FI" sz="6000" err="1">
                <a:ea typeface="MS PGothic" panose="020B0600070205080204" pitchFamily="34" charset="-128"/>
              </a:rPr>
              <a:t>sitaatteja</a:t>
            </a:r>
            <a:r>
              <a:rPr lang="en-US" altLang="sv-FI" sz="6000" dirty="0">
                <a:ea typeface="MS PGothic" panose="020B0600070205080204" pitchFamily="34" charset="-128"/>
              </a:rPr>
              <a:t> </a:t>
            </a:r>
            <a:r>
              <a:rPr lang="en-US" altLang="sv-FI" sz="6000" err="1">
                <a:ea typeface="MS PGothic" panose="020B0600070205080204" pitchFamily="34" charset="-128"/>
              </a:rPr>
              <a:t>Kaikukortista</a:t>
            </a:r>
            <a:r>
              <a:rPr lang="en-US" altLang="sv-FI" sz="6000" dirty="0">
                <a:latin typeface="Calibri"/>
                <a:ea typeface="MS PGothic" panose="020B0600070205080204" pitchFamily="34" charset="-128"/>
                <a:cs typeface="Calibri"/>
              </a:rPr>
              <a:t> </a:t>
            </a:r>
            <a:endParaRPr lang="en-US" altLang="sv-FI" sz="2000">
              <a:latin typeface="Calibri Light"/>
              <a:ea typeface="MS PGothic" panose="020B0600070205080204" pitchFamily="34" charset="-128"/>
              <a:cs typeface="Calibri Light"/>
            </a:endParaRPr>
          </a:p>
          <a:p>
            <a:pPr algn="ctr">
              <a:spcBef>
                <a:spcPct val="0"/>
              </a:spcBef>
              <a:buNone/>
            </a:pPr>
            <a:endParaRPr lang="en-US" altLang="sv-FI" sz="2000" dirty="0">
              <a:latin typeface="Calibri"/>
              <a:ea typeface="MS PGothic" panose="020B0600070205080204" pitchFamily="34" charset="-128"/>
              <a:cs typeface="Calibri"/>
            </a:endParaRPr>
          </a:p>
          <a:p>
            <a:pPr algn="ctr">
              <a:spcBef>
                <a:spcPct val="0"/>
              </a:spcBef>
              <a:buNone/>
            </a:pP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poimintoja</a:t>
            </a: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Kaikukortin</a:t>
            </a: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saamasta</a:t>
            </a: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palautteesta</a:t>
            </a: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Kaikukortin</a:t>
            </a: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väliaika</a:t>
            </a:r>
            <a:r>
              <a:rPr lang="en-US" altLang="sv-FI" dirty="0">
                <a:latin typeface="Calibri"/>
                <a:ea typeface="MS PGothic" panose="020B0600070205080204" pitchFamily="34" charset="-128"/>
                <a:cs typeface="Calibri"/>
              </a:rPr>
              <a:t> - </a:t>
            </a:r>
            <a:r>
              <a:rPr lang="en-US" altLang="sv-FI" dirty="0" err="1">
                <a:latin typeface="Calibri"/>
                <a:ea typeface="MS PGothic" panose="020B0600070205080204" pitchFamily="34" charset="-128"/>
                <a:cs typeface="Calibri"/>
              </a:rPr>
              <a:t>tiedossa</a:t>
            </a: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kahvia</a:t>
            </a:r>
            <a:r>
              <a:rPr lang="en-US" altLang="sv-FI" dirty="0">
                <a:latin typeface="Calibri"/>
                <a:ea typeface="MS PGothic" panose="020B0600070205080204" pitchFamily="34" charset="-128"/>
                <a:cs typeface="Calibri"/>
              </a:rPr>
              <a:t> ja </a:t>
            </a:r>
            <a:r>
              <a:rPr lang="en-US" altLang="sv-FI" dirty="0" err="1">
                <a:latin typeface="Calibri"/>
                <a:ea typeface="MS PGothic" panose="020B0600070205080204" pitchFamily="34" charset="-128"/>
                <a:cs typeface="Calibri"/>
              </a:rPr>
              <a:t>pullaa</a:t>
            </a:r>
            <a:r>
              <a:rPr lang="en-US" altLang="sv-FI" dirty="0">
                <a:latin typeface="Calibri"/>
                <a:ea typeface="MS PGothic" panose="020B0600070205080204" pitchFamily="34" charset="-128"/>
                <a:cs typeface="Calibri"/>
              </a:rPr>
              <a:t>! -</a:t>
            </a:r>
            <a:r>
              <a:rPr lang="en-US" altLang="sv-FI" dirty="0" err="1">
                <a:latin typeface="Calibri"/>
                <a:ea typeface="MS PGothic" panose="020B0600070205080204" pitchFamily="34" charset="-128"/>
                <a:cs typeface="Calibri"/>
              </a:rPr>
              <a:t>tilaisuuteen</a:t>
            </a:r>
            <a:r>
              <a:rPr lang="en-US" altLang="sv-FI" dirty="0">
                <a:latin typeface="Calibri"/>
                <a:ea typeface="MS PGothic" panose="020B0600070205080204" pitchFamily="34" charset="-128"/>
                <a:cs typeface="Calibri"/>
              </a:rPr>
              <a:t> 29.5.2018 </a:t>
            </a:r>
            <a:r>
              <a:rPr lang="en-US" altLang="sv-FI" dirty="0" err="1">
                <a:latin typeface="Calibri"/>
                <a:ea typeface="MS PGothic" panose="020B0600070205080204" pitchFamily="34" charset="-128"/>
                <a:cs typeface="Calibri"/>
              </a:rPr>
              <a:t>Espoossa</a:t>
            </a:r>
            <a:r>
              <a:rPr lang="en-US" altLang="sv-FI" dirty="0">
                <a:latin typeface="Calibri"/>
                <a:ea typeface="MS PGothic" panose="020B0600070205080204" pitchFamily="34" charset="-128"/>
                <a:cs typeface="Calibri"/>
              </a:rPr>
              <a:t> </a:t>
            </a:r>
            <a:endParaRPr lang="en-US" altLang="sv-FI">
              <a:latin typeface="Calibri Light" panose="020F0302020204030204" pitchFamily="34" charset="0"/>
              <a:ea typeface="MS PGothic" panose="020B0600070205080204" pitchFamily="34" charset="-128"/>
              <a:cs typeface="Calibri Light"/>
            </a:endParaRPr>
          </a:p>
        </p:txBody>
      </p:sp>
      <p:pic>
        <p:nvPicPr>
          <p:cNvPr id="7" name="Kuva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34742" y="5835328"/>
            <a:ext cx="2627312"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Kuva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679478" y="5922640"/>
            <a:ext cx="1316037"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102188"/>
      </p:ext>
    </p:extLst>
  </p:cSld>
  <p:clrMapOvr>
    <a:masterClrMapping/>
  </p:clrMapOvr>
  <mc:AlternateContent xmlns:mc="http://schemas.openxmlformats.org/markup-compatibility/2006" xmlns:p14="http://schemas.microsoft.com/office/powerpoint/2010/main">
    <mc:Choice Requires="p14">
      <p:transition spd="slow" p14:dur="800" advTm="8000"/>
    </mc:Choice>
    <mc:Fallback xmlns="">
      <p:transition spd="slow" advTm="8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125415" y="914401"/>
            <a:ext cx="10382643" cy="5296828"/>
          </a:xfrm>
          <a:prstGeom prst="wedgeEllipseCallout">
            <a:avLst>
              <a:gd name="adj1" fmla="val -50685"/>
              <a:gd name="adj2" fmla="val 56974"/>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000" i="1" dirty="0">
                <a:solidFill>
                  <a:schemeClr val="dk1"/>
                </a:solidFill>
                <a:ea typeface="Calibri"/>
                <a:cs typeface="Calibri"/>
                <a:sym typeface="Calibri"/>
              </a:rPr>
              <a:t> ” Kun rahat on tiukalla, </a:t>
            </a:r>
            <a:br>
              <a:rPr lang="fi-FI" sz="3000" i="1" dirty="0">
                <a:solidFill>
                  <a:schemeClr val="dk1"/>
                </a:solidFill>
                <a:ea typeface="Calibri"/>
                <a:cs typeface="Calibri"/>
                <a:sym typeface="Calibri"/>
              </a:rPr>
            </a:br>
            <a:r>
              <a:rPr lang="fi-FI" sz="3000" i="1" dirty="0">
                <a:solidFill>
                  <a:schemeClr val="dk1"/>
                </a:solidFill>
                <a:ea typeface="Calibri"/>
                <a:cs typeface="Calibri"/>
                <a:sym typeface="Calibri"/>
              </a:rPr>
              <a:t>kulttuuririennoista säästää ensimmäiseksi, koska ne eivät ole välttämättömiä. </a:t>
            </a:r>
            <a:br>
              <a:rPr lang="fi-FI" sz="3000" i="1" dirty="0">
                <a:solidFill>
                  <a:schemeClr val="dk1"/>
                </a:solidFill>
                <a:ea typeface="Calibri"/>
                <a:cs typeface="Calibri"/>
                <a:sym typeface="Calibri"/>
              </a:rPr>
            </a:br>
            <a:r>
              <a:rPr lang="fi-FI" sz="3000" i="1" dirty="0">
                <a:solidFill>
                  <a:schemeClr val="dk1"/>
                </a:solidFill>
                <a:ea typeface="Calibri"/>
                <a:cs typeface="Calibri"/>
                <a:sym typeface="Calibri"/>
              </a:rPr>
              <a:t>On aika eri asia päästä paikan päälle </a:t>
            </a:r>
            <a:br>
              <a:rPr lang="fi-FI" sz="3000" i="1" dirty="0">
                <a:solidFill>
                  <a:schemeClr val="dk1"/>
                </a:solidFill>
                <a:ea typeface="Calibri"/>
                <a:cs typeface="Calibri"/>
                <a:sym typeface="Calibri"/>
              </a:rPr>
            </a:br>
            <a:r>
              <a:rPr lang="fi-FI" sz="3000" i="1" dirty="0">
                <a:solidFill>
                  <a:schemeClr val="dk1"/>
                </a:solidFill>
                <a:ea typeface="Calibri"/>
                <a:cs typeface="Calibri"/>
                <a:sym typeface="Calibri"/>
              </a:rPr>
              <a:t>sen sijaan, että istuisi kotona tv:n edessä </a:t>
            </a:r>
            <a:br>
              <a:rPr lang="fi-FI" sz="3000" i="1" dirty="0">
                <a:solidFill>
                  <a:schemeClr val="dk1"/>
                </a:solidFill>
                <a:ea typeface="Calibri"/>
                <a:cs typeface="Calibri"/>
                <a:sym typeface="Calibri"/>
              </a:rPr>
            </a:br>
            <a:r>
              <a:rPr lang="fi-FI" sz="3000" i="1" dirty="0">
                <a:solidFill>
                  <a:schemeClr val="dk1"/>
                </a:solidFill>
                <a:ea typeface="Calibri"/>
                <a:cs typeface="Calibri"/>
                <a:sym typeface="Calibri"/>
              </a:rPr>
              <a:t>seuraamassa taltiointia. </a:t>
            </a:r>
            <a:br>
              <a:rPr lang="fi-FI" sz="3000" i="1" dirty="0">
                <a:solidFill>
                  <a:schemeClr val="dk1"/>
                </a:solidFill>
                <a:ea typeface="Calibri"/>
                <a:cs typeface="Calibri"/>
                <a:sym typeface="Calibri"/>
              </a:rPr>
            </a:br>
            <a:r>
              <a:rPr lang="fi-FI" sz="3000" i="1" dirty="0">
                <a:solidFill>
                  <a:schemeClr val="dk1"/>
                </a:solidFill>
                <a:ea typeface="Calibri"/>
                <a:cs typeface="Calibri"/>
                <a:sym typeface="Calibri"/>
              </a:rPr>
              <a:t>Kaikukortti on täyden kympin juttu!” </a:t>
            </a:r>
          </a:p>
          <a:p>
            <a:pPr>
              <a:buClr>
                <a:schemeClr val="dk1"/>
              </a:buClr>
              <a:buSzPts val="1800"/>
            </a:pPr>
            <a:endParaRPr lang="fi-FI" sz="3000" i="1" dirty="0">
              <a:solidFill>
                <a:schemeClr val="dk1"/>
              </a:solidFill>
              <a:ea typeface="Calibri"/>
              <a:cs typeface="Calibri"/>
              <a:sym typeface="Calibri"/>
            </a:endParaRPr>
          </a:p>
          <a:p>
            <a:pPr>
              <a:buClr>
                <a:schemeClr val="dk1"/>
              </a:buClr>
              <a:buSzPts val="1800"/>
            </a:pPr>
            <a:r>
              <a:rPr lang="fi-FI" sz="3000" i="1" dirty="0">
                <a:solidFill>
                  <a:schemeClr val="dk1"/>
                </a:solidFill>
                <a:ea typeface="Calibri"/>
                <a:cs typeface="Calibri"/>
                <a:sym typeface="Calibri"/>
              </a:rPr>
              <a:t>(Kaikukortin haltija Espoossa 2015)</a:t>
            </a:r>
            <a:endParaRPr sz="3000" dirty="0"/>
          </a:p>
        </p:txBody>
      </p:sp>
    </p:spTree>
    <p:extLst>
      <p:ext uri="{BB962C8B-B14F-4D97-AF65-F5344CB8AC3E}">
        <p14:creationId xmlns:p14="http://schemas.microsoft.com/office/powerpoint/2010/main" val="3373085765"/>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746564" y="1119500"/>
            <a:ext cx="9618800" cy="4940800"/>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solidFill>
                  <a:schemeClr val="dk1"/>
                </a:solidFill>
                <a:ea typeface="Calibri"/>
                <a:cs typeface="Calibri"/>
                <a:sym typeface="Calibri"/>
              </a:rPr>
              <a:t> </a:t>
            </a:r>
            <a:r>
              <a:rPr lang="fi-FI" sz="3200" i="1" dirty="0"/>
              <a:t>”Joku soitti meille ja kysyi lippuja henkeen ’tulen mihin vaan’; tämä on aika koskettavaakin.” </a:t>
            </a:r>
          </a:p>
          <a:p>
            <a:pPr>
              <a:buClr>
                <a:schemeClr val="dk1"/>
              </a:buClr>
              <a:buSzPts val="1800"/>
            </a:pPr>
            <a:endParaRPr lang="fi-FI" sz="3200" i="1" dirty="0">
              <a:solidFill>
                <a:schemeClr val="dk1"/>
              </a:solidFill>
              <a:ea typeface="Calibri"/>
              <a:cs typeface="Calibri"/>
              <a:sym typeface="Calibri"/>
            </a:endParaRPr>
          </a:p>
          <a:p>
            <a:pPr>
              <a:buClr>
                <a:schemeClr val="dk1"/>
              </a:buClr>
              <a:buSzPts val="1800"/>
            </a:pPr>
            <a:r>
              <a:rPr lang="fi-FI" sz="3200" dirty="0">
                <a:solidFill>
                  <a:schemeClr val="dk1"/>
                </a:solidFill>
                <a:ea typeface="Calibri"/>
                <a:cs typeface="Calibri"/>
                <a:sym typeface="Calibri"/>
              </a:rPr>
              <a:t>(Espoon Kaikukortti-verkoston </a:t>
            </a:r>
            <a:br>
              <a:rPr lang="fi-FI" sz="3200" dirty="0">
                <a:solidFill>
                  <a:schemeClr val="dk1"/>
                </a:solidFill>
                <a:ea typeface="Calibri"/>
                <a:cs typeface="Calibri"/>
                <a:sym typeface="Calibri"/>
              </a:rPr>
            </a:br>
            <a:r>
              <a:rPr lang="fi-FI" sz="3200" dirty="0">
                <a:solidFill>
                  <a:schemeClr val="dk1"/>
                </a:solidFill>
                <a:ea typeface="Calibri"/>
                <a:cs typeface="Calibri"/>
                <a:sym typeface="Calibri"/>
              </a:rPr>
              <a:t>Kulttuuri-kumppani 2015)</a:t>
            </a:r>
            <a:endParaRPr lang="fi-FI" sz="3200" dirty="0"/>
          </a:p>
        </p:txBody>
      </p:sp>
    </p:spTree>
    <p:extLst>
      <p:ext uri="{BB962C8B-B14F-4D97-AF65-F5344CB8AC3E}">
        <p14:creationId xmlns:p14="http://schemas.microsoft.com/office/powerpoint/2010/main" val="1671407273"/>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746564" y="1119500"/>
            <a:ext cx="9618800" cy="4940800"/>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solidFill>
                  <a:schemeClr val="dk1"/>
                </a:solidFill>
                <a:ea typeface="Calibri"/>
                <a:cs typeface="Calibri"/>
                <a:sym typeface="Calibri"/>
              </a:rPr>
              <a:t> </a:t>
            </a:r>
            <a:r>
              <a:rPr lang="fi-FI" sz="3200" i="1" dirty="0"/>
              <a:t>”Olemme kiitollisia, että </a:t>
            </a:r>
            <a:br>
              <a:rPr lang="fi-FI" sz="3200" i="1" dirty="0"/>
            </a:br>
            <a:r>
              <a:rPr lang="fi-FI" sz="3200" i="1" dirty="0"/>
              <a:t>ollaan päästy pilottiin, on jotain konkreettista positiivista annettavaa asiakkaalle, matalan kynnyksen aktivoivaa toimintaa.” </a:t>
            </a:r>
          </a:p>
          <a:p>
            <a:pPr>
              <a:buClr>
                <a:schemeClr val="dk1"/>
              </a:buClr>
              <a:buSzPts val="1800"/>
            </a:pPr>
            <a:endParaRPr lang="fi-FI" sz="3200" i="1" dirty="0">
              <a:solidFill>
                <a:schemeClr val="dk1"/>
              </a:solidFill>
              <a:ea typeface="Calibri"/>
              <a:cs typeface="Calibri"/>
              <a:sym typeface="Calibri"/>
            </a:endParaRPr>
          </a:p>
          <a:p>
            <a:pPr>
              <a:buClr>
                <a:schemeClr val="dk1"/>
              </a:buClr>
              <a:buSzPts val="1800"/>
            </a:pPr>
            <a:r>
              <a:rPr lang="fi-FI" sz="3200" i="1" dirty="0">
                <a:solidFill>
                  <a:schemeClr val="dk1"/>
                </a:solidFill>
                <a:ea typeface="Calibri"/>
                <a:cs typeface="Calibri"/>
                <a:sym typeface="Calibri"/>
              </a:rPr>
              <a:t>(Espoon Kaikukortti-verkoston sote-kumppani 2015)</a:t>
            </a:r>
            <a:endParaRPr lang="fi-FI" sz="3200" dirty="0"/>
          </a:p>
        </p:txBody>
      </p:sp>
    </p:spTree>
    <p:extLst>
      <p:ext uri="{BB962C8B-B14F-4D97-AF65-F5344CB8AC3E}">
        <p14:creationId xmlns:p14="http://schemas.microsoft.com/office/powerpoint/2010/main" val="3659151770"/>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pic>
        <p:nvPicPr>
          <p:cNvPr id="376" name="Shape 376"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377" name="Shape 377"/>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378" name="Shape 378"/>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379" name="Shape 379"/>
          <p:cNvSpPr/>
          <p:nvPr/>
        </p:nvSpPr>
        <p:spPr>
          <a:xfrm>
            <a:off x="673239" y="1179132"/>
            <a:ext cx="5576835" cy="5372393"/>
          </a:xfrm>
          <a:prstGeom prst="wedgeEllipseCallout">
            <a:avLst>
              <a:gd name="adj1" fmla="val 37725"/>
              <a:gd name="adj2" fmla="val 51208"/>
            </a:avLst>
          </a:prstGeom>
          <a:solidFill>
            <a:srgbClr val="F0FBFE"/>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2100"/>
            </a:pPr>
            <a:r>
              <a:rPr lang="fi" sz="2800" i="1" dirty="0">
                <a:solidFill>
                  <a:schemeClr val="dk1"/>
                </a:solidFill>
                <a:latin typeface="Calibri"/>
                <a:ea typeface="Calibri"/>
                <a:cs typeface="Calibri"/>
                <a:sym typeface="Calibri"/>
              </a:rPr>
              <a:t>”Kaikukortti-toiminta </a:t>
            </a:r>
            <a:br>
              <a:rPr lang="fi" sz="2800" i="1" dirty="0">
                <a:solidFill>
                  <a:schemeClr val="dk1"/>
                </a:solidFill>
                <a:latin typeface="Calibri"/>
                <a:ea typeface="Calibri"/>
                <a:cs typeface="Calibri"/>
                <a:sym typeface="Calibri"/>
              </a:rPr>
            </a:br>
            <a:r>
              <a:rPr lang="fi" sz="2800" i="1" dirty="0">
                <a:solidFill>
                  <a:schemeClr val="dk1"/>
                </a:solidFill>
                <a:latin typeface="Calibri"/>
                <a:ea typeface="Calibri"/>
                <a:cs typeface="Calibri"/>
                <a:sym typeface="Calibri"/>
              </a:rPr>
              <a:t>on kaupungin kulttuuri-hyvinvointi-</a:t>
            </a:r>
            <a:br>
              <a:rPr lang="fi" sz="2800" i="1" dirty="0">
                <a:solidFill>
                  <a:schemeClr val="dk1"/>
                </a:solidFill>
                <a:latin typeface="Calibri"/>
                <a:ea typeface="Calibri"/>
                <a:cs typeface="Calibri"/>
                <a:sym typeface="Calibri"/>
              </a:rPr>
            </a:br>
            <a:r>
              <a:rPr lang="fi" sz="2800" i="1" dirty="0">
                <a:solidFill>
                  <a:schemeClr val="dk1"/>
                </a:solidFill>
                <a:latin typeface="Calibri"/>
                <a:ea typeface="Calibri"/>
                <a:cs typeface="Calibri"/>
                <a:sym typeface="Calibri"/>
              </a:rPr>
              <a:t>strategian mukaista toimintaa, ja kulttuurin ja hyvinvoinnin yhteen saattamista konkreettisesti.” </a:t>
            </a:r>
            <a:endParaRPr sz="2800" dirty="0">
              <a:solidFill>
                <a:schemeClr val="dk1"/>
              </a:solidFill>
              <a:latin typeface="Calibri"/>
              <a:ea typeface="Calibri"/>
              <a:cs typeface="Calibri"/>
              <a:sym typeface="Calibri"/>
            </a:endParaRPr>
          </a:p>
          <a:p>
            <a:pPr>
              <a:buClr>
                <a:schemeClr val="dk1"/>
              </a:buClr>
              <a:buSzPts val="2100"/>
            </a:pPr>
            <a:r>
              <a:rPr lang="fi" sz="2400" dirty="0">
                <a:solidFill>
                  <a:schemeClr val="dk1"/>
                </a:solidFill>
                <a:ea typeface="Calibri"/>
                <a:cs typeface="Calibri"/>
                <a:sym typeface="Calibri"/>
              </a:rPr>
              <a:t>(Kajaanin kaupungin                                                                               sivistysjohtaja Mikko Saari)</a:t>
            </a:r>
            <a:endParaRPr sz="2400" dirty="0"/>
          </a:p>
        </p:txBody>
      </p:sp>
      <p:sp>
        <p:nvSpPr>
          <p:cNvPr id="380" name="Shape 380"/>
          <p:cNvSpPr/>
          <p:nvPr/>
        </p:nvSpPr>
        <p:spPr>
          <a:xfrm>
            <a:off x="6410583" y="984737"/>
            <a:ext cx="5557005" cy="5737609"/>
          </a:xfrm>
          <a:prstGeom prst="wedgeEllipseCallout">
            <a:avLst>
              <a:gd name="adj1" fmla="val -50994"/>
              <a:gd name="adj2" fmla="val 48708"/>
            </a:avLst>
          </a:prstGeom>
          <a:no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lt1"/>
              </a:buClr>
              <a:buSzPts val="2100"/>
            </a:pPr>
            <a:r>
              <a:rPr lang="fi" sz="2667" i="1" dirty="0">
                <a:solidFill>
                  <a:schemeClr val="dk1"/>
                </a:solidFill>
                <a:latin typeface="Calibri"/>
                <a:ea typeface="Calibri"/>
                <a:cs typeface="Calibri"/>
                <a:sym typeface="Calibri"/>
              </a:rPr>
              <a:t>”Kaikukortti </a:t>
            </a:r>
            <a:br>
              <a:rPr lang="fi" sz="2667" i="1" dirty="0">
                <a:solidFill>
                  <a:schemeClr val="dk1"/>
                </a:solidFill>
                <a:latin typeface="Calibri"/>
                <a:ea typeface="Calibri"/>
                <a:cs typeface="Calibri"/>
                <a:sym typeface="Calibri"/>
              </a:rPr>
            </a:br>
            <a:r>
              <a:rPr lang="fi" sz="2667" i="1" dirty="0">
                <a:solidFill>
                  <a:schemeClr val="dk1"/>
                </a:solidFill>
                <a:latin typeface="Calibri"/>
                <a:ea typeface="Calibri"/>
                <a:cs typeface="Calibri"/>
                <a:sym typeface="Calibri"/>
              </a:rPr>
              <a:t>on Espoossa vakiintunut työvälineeksi, jossa yhdistyvät kulttuurin ja sote-alan tavoitteet hyvinvoinnin edistämiseksi.”</a:t>
            </a:r>
            <a:r>
              <a:rPr lang="fi" sz="2667" dirty="0">
                <a:solidFill>
                  <a:schemeClr val="dk1"/>
                </a:solidFill>
                <a:latin typeface="Calibri"/>
                <a:ea typeface="Calibri"/>
                <a:cs typeface="Calibri"/>
                <a:sym typeface="Calibri"/>
              </a:rPr>
              <a:t> </a:t>
            </a:r>
            <a:endParaRPr sz="2667" dirty="0">
              <a:solidFill>
                <a:schemeClr val="dk1"/>
              </a:solidFill>
              <a:latin typeface="Calibri"/>
              <a:ea typeface="Calibri"/>
              <a:cs typeface="Calibri"/>
              <a:sym typeface="Calibri"/>
            </a:endParaRPr>
          </a:p>
          <a:p>
            <a:pPr>
              <a:buClr>
                <a:schemeClr val="lt1"/>
              </a:buClr>
              <a:buSzPts val="2100"/>
            </a:pPr>
            <a:r>
              <a:rPr lang="fi" sz="2400" dirty="0">
                <a:solidFill>
                  <a:schemeClr val="dk1"/>
                </a:solidFill>
                <a:latin typeface="Calibri"/>
                <a:ea typeface="Calibri"/>
                <a:cs typeface="Calibri"/>
                <a:sym typeface="Calibri"/>
              </a:rPr>
              <a:t>(Espoon kaupungin kulttuurin tulosyksikön eritysasiantuntija Helena Sarjakoski)</a:t>
            </a:r>
            <a:endParaRPr sz="2400" i="1"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10655005"/>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pic>
        <p:nvPicPr>
          <p:cNvPr id="306"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pic>
        <p:nvPicPr>
          <p:cNvPr id="7" name="Shape 151"/>
          <p:cNvPicPr preferRelativeResize="0"/>
          <p:nvPr/>
        </p:nvPicPr>
        <p:blipFill rotWithShape="1">
          <a:blip r:embed="rId4">
            <a:alphaModFix/>
          </a:blip>
          <a:srcRect/>
          <a:stretch/>
        </p:blipFill>
        <p:spPr>
          <a:xfrm rot="5400000">
            <a:off x="-1869524" y="4475746"/>
            <a:ext cx="4268007" cy="496502"/>
          </a:xfrm>
          <a:prstGeom prst="rect">
            <a:avLst/>
          </a:prstGeom>
          <a:noFill/>
          <a:ln>
            <a:noFill/>
          </a:ln>
        </p:spPr>
      </p:pic>
      <p:pic>
        <p:nvPicPr>
          <p:cNvPr id="6" name="Shape 151"/>
          <p:cNvPicPr preferRelativeResize="0"/>
          <p:nvPr/>
        </p:nvPicPr>
        <p:blipFill rotWithShape="1">
          <a:blip r:embed="rId4">
            <a:alphaModFix/>
          </a:blip>
          <a:srcRect/>
          <a:stretch/>
        </p:blipFill>
        <p:spPr>
          <a:xfrm rot="5400000">
            <a:off x="-1885752" y="1885752"/>
            <a:ext cx="4268007" cy="496502"/>
          </a:xfrm>
          <a:prstGeom prst="rect">
            <a:avLst/>
          </a:prstGeom>
          <a:noFill/>
          <a:ln>
            <a:noFill/>
          </a:ln>
        </p:spPr>
      </p:pic>
      <p:sp>
        <p:nvSpPr>
          <p:cNvPr id="8" name="Kuvaselite-ellipsi 7"/>
          <p:cNvSpPr/>
          <p:nvPr/>
        </p:nvSpPr>
        <p:spPr>
          <a:xfrm>
            <a:off x="874214" y="943897"/>
            <a:ext cx="9485128" cy="5179111"/>
          </a:xfrm>
          <a:prstGeom prst="wedgeEllipseCallout">
            <a:avLst>
              <a:gd name="adj1" fmla="val 47513"/>
              <a:gd name="adj2" fmla="val 47541"/>
            </a:avLst>
          </a:prstGeom>
          <a:solidFill>
            <a:schemeClr val="bg1"/>
          </a:solidFill>
          <a:ln w="57150">
            <a:solidFill>
              <a:srgbClr val="82DDF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fi-FI" kern="0" dirty="0">
                <a:solidFill>
                  <a:schemeClr val="tx1"/>
                </a:solidFill>
                <a:sym typeface="Arial"/>
              </a:rPr>
              <a:t> </a:t>
            </a:r>
          </a:p>
          <a:p>
            <a:pPr eaLnBrk="1" fontAlgn="auto" hangingPunct="1">
              <a:spcBef>
                <a:spcPts val="0"/>
              </a:spcBef>
              <a:spcAft>
                <a:spcPts val="0"/>
              </a:spcAft>
              <a:defRPr/>
            </a:pPr>
            <a:endParaRPr lang="fi-FI" sz="1600" i="1" kern="0" dirty="0">
              <a:solidFill>
                <a:schemeClr val="tx1"/>
              </a:solidFill>
              <a:sym typeface="Arial"/>
            </a:endParaRPr>
          </a:p>
          <a:p>
            <a:pPr eaLnBrk="1" fontAlgn="auto" hangingPunct="1">
              <a:spcBef>
                <a:spcPts val="0"/>
              </a:spcBef>
              <a:spcAft>
                <a:spcPts val="0"/>
              </a:spcAft>
              <a:defRPr/>
            </a:pPr>
            <a:endParaRPr lang="fi-FI" sz="2400" i="1" kern="0" dirty="0">
              <a:solidFill>
                <a:schemeClr val="tx1"/>
              </a:solidFill>
              <a:latin typeface="Calibri" panose="020F0502020204030204" pitchFamily="34" charset="0"/>
              <a:sym typeface="Arial"/>
            </a:endParaRPr>
          </a:p>
          <a:p>
            <a:pPr eaLnBrk="1" fontAlgn="auto" hangingPunct="1">
              <a:spcBef>
                <a:spcPts val="0"/>
              </a:spcBef>
              <a:spcAft>
                <a:spcPts val="0"/>
              </a:spcAft>
              <a:defRPr/>
            </a:pPr>
            <a:endParaRPr lang="fi-FI" sz="2400" i="1" dirty="0">
              <a:solidFill>
                <a:schemeClr val="tx1"/>
              </a:solidFill>
              <a:latin typeface="Calibri" panose="020F0502020204030204" pitchFamily="34" charset="0"/>
            </a:endParaRPr>
          </a:p>
          <a:p>
            <a:pPr eaLnBrk="1" fontAlgn="auto" hangingPunct="1">
              <a:spcBef>
                <a:spcPts val="0"/>
              </a:spcBef>
              <a:spcAft>
                <a:spcPts val="0"/>
              </a:spcAft>
              <a:defRPr/>
            </a:pPr>
            <a:endParaRPr lang="fi-FI" sz="2400" i="1" kern="0" dirty="0">
              <a:solidFill>
                <a:schemeClr val="tx1"/>
              </a:solidFill>
              <a:latin typeface="Calibri" panose="020F0502020204030204" pitchFamily="34" charset="0"/>
              <a:sym typeface="Arial"/>
            </a:endParaRPr>
          </a:p>
          <a:p>
            <a:pPr eaLnBrk="1" fontAlgn="auto" hangingPunct="1">
              <a:spcBef>
                <a:spcPts val="0"/>
              </a:spcBef>
              <a:spcAft>
                <a:spcPts val="0"/>
              </a:spcAft>
              <a:defRPr/>
            </a:pPr>
            <a:r>
              <a:rPr lang="fi-FI" sz="2400" i="1" kern="0" dirty="0">
                <a:solidFill>
                  <a:schemeClr val="tx1"/>
                </a:solidFill>
                <a:latin typeface="Calibri" panose="020F0502020204030204" pitchFamily="34" charset="0"/>
                <a:sym typeface="Arial"/>
              </a:rPr>
              <a:t>”</a:t>
            </a:r>
            <a:r>
              <a:rPr lang="fi-FI" sz="2800" i="1" kern="0" dirty="0">
                <a:solidFill>
                  <a:schemeClr val="tx1"/>
                </a:solidFill>
                <a:latin typeface="Calibri" panose="020F0502020204030204" pitchFamily="34" charset="0"/>
                <a:sym typeface="Arial"/>
              </a:rPr>
              <a:t>Kaikukortti asiakkaiden myötä tilaisuuksien kävijämäärä kasvaa. Myös talon tarjoamat tapahtumat tulevat tutummiksi ja kynnys osallistua madaltuu. Myös toiminnan imago, että kulttuuri kuuluu kaikille tulee selvästi esille.” </a:t>
            </a:r>
          </a:p>
          <a:p>
            <a:pPr eaLnBrk="1" fontAlgn="auto" hangingPunct="1">
              <a:spcBef>
                <a:spcPts val="0"/>
              </a:spcBef>
              <a:spcAft>
                <a:spcPts val="0"/>
              </a:spcAft>
              <a:defRPr/>
            </a:pPr>
            <a:endParaRPr lang="fi-FI" sz="2800" i="1" dirty="0">
              <a:solidFill>
                <a:schemeClr val="tx1"/>
              </a:solidFill>
              <a:latin typeface="Calibri" panose="020F0502020204030204" pitchFamily="34" charset="0"/>
            </a:endParaRPr>
          </a:p>
          <a:p>
            <a:pPr eaLnBrk="1" fontAlgn="auto" hangingPunct="1">
              <a:spcBef>
                <a:spcPts val="0"/>
              </a:spcBef>
              <a:spcAft>
                <a:spcPts val="0"/>
              </a:spcAft>
              <a:defRPr/>
            </a:pPr>
            <a:r>
              <a:rPr lang="fi-FI" sz="2800" kern="0" dirty="0">
                <a:solidFill>
                  <a:schemeClr val="tx1"/>
                </a:solidFill>
                <a:latin typeface="Calibri" panose="020F0502020204030204" pitchFamily="34" charset="0"/>
                <a:sym typeface="Arial"/>
              </a:rPr>
              <a:t>(Kainuun Kaikukortti-verkoston </a:t>
            </a:r>
            <a:br>
              <a:rPr lang="fi-FI" sz="2800" kern="0" dirty="0">
                <a:solidFill>
                  <a:schemeClr val="tx1"/>
                </a:solidFill>
                <a:latin typeface="Calibri" panose="020F0502020204030204" pitchFamily="34" charset="0"/>
                <a:sym typeface="Arial"/>
              </a:rPr>
            </a:br>
            <a:r>
              <a:rPr lang="fi-FI" sz="2800" kern="0" dirty="0">
                <a:solidFill>
                  <a:schemeClr val="tx1"/>
                </a:solidFill>
                <a:latin typeface="Calibri" panose="020F0502020204030204" pitchFamily="34" charset="0"/>
                <a:sym typeface="Arial"/>
              </a:rPr>
              <a:t>kulttuuritoimija v. 2017)</a:t>
            </a:r>
          </a:p>
          <a:p>
            <a:pPr eaLnBrk="1" fontAlgn="auto" hangingPunct="1">
              <a:spcBef>
                <a:spcPts val="0"/>
              </a:spcBef>
              <a:spcAft>
                <a:spcPts val="0"/>
              </a:spcAft>
              <a:defRPr/>
            </a:pPr>
            <a:endParaRPr lang="fi-FI" sz="2800" kern="0" dirty="0">
              <a:solidFill>
                <a:schemeClr val="tx1"/>
              </a:solidFill>
              <a:latin typeface="Calibri" panose="020F0502020204030204" pitchFamily="34" charset="0"/>
              <a:sym typeface="Arial"/>
            </a:endParaRPr>
          </a:p>
          <a:p>
            <a:pPr eaLnBrk="1" fontAlgn="auto" hangingPunct="1">
              <a:spcBef>
                <a:spcPts val="0"/>
              </a:spcBef>
              <a:spcAft>
                <a:spcPts val="0"/>
              </a:spcAft>
              <a:defRPr/>
            </a:pPr>
            <a:endParaRPr lang="fi-FI" sz="2400" kern="0" dirty="0">
              <a:solidFill>
                <a:schemeClr val="tx1"/>
              </a:solidFill>
              <a:latin typeface="Calibri" panose="020F0502020204030204" pitchFamily="34" charset="0"/>
              <a:sym typeface="Arial"/>
            </a:endParaRPr>
          </a:p>
          <a:p>
            <a:pPr eaLnBrk="1" fontAlgn="auto" hangingPunct="1">
              <a:spcBef>
                <a:spcPts val="0"/>
              </a:spcBef>
              <a:spcAft>
                <a:spcPts val="0"/>
              </a:spcAft>
              <a:defRPr/>
            </a:pPr>
            <a:endParaRPr lang="fi-FI" sz="2400" kern="0" dirty="0">
              <a:solidFill>
                <a:schemeClr val="tx1"/>
              </a:solidFill>
              <a:latin typeface="Calibri" panose="020F0502020204030204" pitchFamily="34" charset="0"/>
              <a:sym typeface="Arial"/>
            </a:endParaRPr>
          </a:p>
          <a:p>
            <a:pPr eaLnBrk="1" fontAlgn="auto" hangingPunct="1">
              <a:spcBef>
                <a:spcPts val="0"/>
              </a:spcBef>
              <a:spcAft>
                <a:spcPts val="0"/>
              </a:spcAft>
              <a:defRPr/>
            </a:pPr>
            <a:endParaRPr lang="fi-FI" kern="0" dirty="0">
              <a:solidFill>
                <a:schemeClr val="tx1"/>
              </a:solidFill>
              <a:sym typeface="Arial"/>
            </a:endParaRPr>
          </a:p>
          <a:p>
            <a:pPr algn="ctr" eaLnBrk="1" fontAlgn="auto" hangingPunct="1">
              <a:spcBef>
                <a:spcPts val="0"/>
              </a:spcBef>
              <a:spcAft>
                <a:spcPts val="0"/>
              </a:spcAft>
              <a:defRPr/>
            </a:pPr>
            <a:endParaRPr lang="fi-FI" kern="0" dirty="0">
              <a:solidFill>
                <a:schemeClr val="tx1"/>
              </a:solidFill>
              <a:sym typeface="Arial"/>
            </a:endParaRPr>
          </a:p>
        </p:txBody>
      </p:sp>
    </p:spTree>
    <p:extLst>
      <p:ext uri="{BB962C8B-B14F-4D97-AF65-F5344CB8AC3E}">
        <p14:creationId xmlns:p14="http://schemas.microsoft.com/office/powerpoint/2010/main" val="1606073235"/>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hape 363"/>
          <p:cNvSpPr>
            <a:spLocks noChangeArrowheads="1"/>
          </p:cNvSpPr>
          <p:nvPr/>
        </p:nvSpPr>
        <p:spPr bwMode="auto">
          <a:xfrm>
            <a:off x="1999527" y="1100683"/>
            <a:ext cx="9559061" cy="4642891"/>
          </a:xfrm>
          <a:prstGeom prst="wedgeRoundRectCallout">
            <a:avLst>
              <a:gd name="adj1" fmla="val -39208"/>
              <a:gd name="adj2" fmla="val 67321"/>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4000" i="1" dirty="0"/>
              <a:t>”Kiitos paljon Kaikukortista! On ihanaa, kun on voinut käydä kulttuuritapahtumissa ja on voinut viedä lapsetkin, kun ei minulla muuten ole mitenkään varaa ostaa koko porukalle lippuja.” </a:t>
            </a:r>
          </a:p>
          <a:p>
            <a:endParaRPr lang="fi-FI" sz="4000" i="1" dirty="0"/>
          </a:p>
          <a:p>
            <a:r>
              <a:rPr lang="fi-FI" sz="4000" i="1" dirty="0"/>
              <a:t>(Espoolainen Kaikukortin haltija v. 2015) </a:t>
            </a:r>
            <a:endParaRPr lang="fi-FI" altLang="fi-FI" sz="40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pic>
        <p:nvPicPr>
          <p:cNvPr id="11" name="Shape 306" descr="kaikukortti_logo_transp_02_.jpg"/>
          <p:cNvPicPr preferRelativeResize="0"/>
          <p:nvPr/>
        </p:nvPicPr>
        <p:blipFill>
          <a:blip r:embed="rId3">
            <a:alphaModFix/>
          </a:blip>
          <a:stretch>
            <a:fillRect/>
          </a:stretch>
        </p:blipFill>
        <p:spPr>
          <a:xfrm>
            <a:off x="813923" y="130997"/>
            <a:ext cx="3230903" cy="827599"/>
          </a:xfrm>
          <a:prstGeom prst="rect">
            <a:avLst/>
          </a:prstGeom>
          <a:noFill/>
          <a:ln>
            <a:noFill/>
          </a:ln>
        </p:spPr>
      </p:pic>
    </p:spTree>
    <p:extLst>
      <p:ext uri="{BB962C8B-B14F-4D97-AF65-F5344CB8AC3E}">
        <p14:creationId xmlns:p14="http://schemas.microsoft.com/office/powerpoint/2010/main" val="3504624814"/>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hape 363"/>
          <p:cNvSpPr>
            <a:spLocks noChangeArrowheads="1"/>
          </p:cNvSpPr>
          <p:nvPr/>
        </p:nvSpPr>
        <p:spPr bwMode="auto">
          <a:xfrm>
            <a:off x="1970952" y="1195752"/>
            <a:ext cx="9312709" cy="3865418"/>
          </a:xfrm>
          <a:prstGeom prst="wedgeRoundRectCallout">
            <a:avLst>
              <a:gd name="adj1" fmla="val -42044"/>
              <a:gd name="adj2" fmla="val 83809"/>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4000" i="1" dirty="0"/>
              <a:t>”Toivottavasti vastaavanlainen palvelu jatkuu jossain muodossa Kainuussa!”</a:t>
            </a:r>
          </a:p>
          <a:p>
            <a:endParaRPr lang="fi-FI" sz="4000" i="1" dirty="0"/>
          </a:p>
          <a:p>
            <a:r>
              <a:rPr lang="fi-FI" sz="4000" dirty="0">
                <a:solidFill>
                  <a:srgbClr val="000000"/>
                </a:solidFill>
                <a:latin typeface="Calibri"/>
                <a:sym typeface="Calibri"/>
              </a:rPr>
              <a:t>(Kaikukortin haltija Kainuussa v. 2016)</a:t>
            </a:r>
          </a:p>
          <a:p>
            <a:endParaRPr lang="fi-FI" altLang="fi-FI" sz="40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pic>
        <p:nvPicPr>
          <p:cNvPr id="11"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spTree>
    <p:extLst>
      <p:ext uri="{BB962C8B-B14F-4D97-AF65-F5344CB8AC3E}">
        <p14:creationId xmlns:p14="http://schemas.microsoft.com/office/powerpoint/2010/main" val="3215927882"/>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746564" y="1119500"/>
            <a:ext cx="9618800" cy="4940800"/>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 sz="3200" i="1" dirty="0">
                <a:solidFill>
                  <a:schemeClr val="dk1"/>
                </a:solidFill>
                <a:latin typeface="Calibri"/>
                <a:ea typeface="Calibri"/>
                <a:cs typeface="Calibri"/>
                <a:sym typeface="Calibri"/>
              </a:rPr>
              <a:t>”Auttanut erityisesti vähävaraisten asiakkaiden elämän sisällön tukemisessa ja toiminut ennalta ehkäisevänä toimintana päihdetyössä.” </a:t>
            </a:r>
            <a:endParaRPr sz="3200" dirty="0"/>
          </a:p>
          <a:p>
            <a:pPr>
              <a:buClr>
                <a:schemeClr val="lt1"/>
              </a:buClr>
              <a:buSzPts val="1800"/>
            </a:pPr>
            <a:endParaRPr sz="3200" dirty="0">
              <a:solidFill>
                <a:schemeClr val="dk1"/>
              </a:solidFill>
              <a:latin typeface="Calibri"/>
              <a:ea typeface="Calibri"/>
              <a:cs typeface="Calibri"/>
              <a:sym typeface="Calibri"/>
            </a:endParaRPr>
          </a:p>
          <a:p>
            <a:pPr>
              <a:buClr>
                <a:schemeClr val="dk1"/>
              </a:buClr>
              <a:buSzPts val="1800"/>
            </a:pPr>
            <a:r>
              <a:rPr lang="fi" sz="3200" dirty="0">
                <a:solidFill>
                  <a:schemeClr val="dk1"/>
                </a:solidFill>
                <a:latin typeface="Calibri"/>
                <a:ea typeface="Calibri"/>
                <a:cs typeface="Calibri"/>
                <a:sym typeface="Calibri"/>
              </a:rPr>
              <a:t>(Kainuun Kaikukortti-verkoston sote-toimija v. 2017)</a:t>
            </a:r>
            <a:endParaRPr sz="3200" dirty="0"/>
          </a:p>
        </p:txBody>
      </p:sp>
    </p:spTree>
    <p:extLst>
      <p:ext uri="{BB962C8B-B14F-4D97-AF65-F5344CB8AC3E}">
        <p14:creationId xmlns:p14="http://schemas.microsoft.com/office/powerpoint/2010/main" val="1373066273"/>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890439" y="1119499"/>
            <a:ext cx="11087195" cy="5653089"/>
          </a:xfrm>
          <a:prstGeom prst="wedgeEllipseCallout">
            <a:avLst>
              <a:gd name="adj1" fmla="val 39966"/>
              <a:gd name="adj2" fmla="val 50501"/>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solidFill>
                  <a:schemeClr val="dk1"/>
                </a:solidFill>
                <a:ea typeface="Calibri"/>
                <a:cs typeface="Calibri"/>
                <a:sym typeface="Calibri"/>
              </a:rPr>
              <a:t> ”Kaikukortti luo rakenteen, jonka </a:t>
            </a:r>
          </a:p>
          <a:p>
            <a:pPr>
              <a:buClr>
                <a:schemeClr val="dk1"/>
              </a:buClr>
              <a:buSzPts val="1800"/>
            </a:pPr>
            <a:r>
              <a:rPr lang="fi-FI" sz="3200" i="1" dirty="0">
                <a:solidFill>
                  <a:schemeClr val="dk1"/>
                </a:solidFill>
                <a:ea typeface="Calibri"/>
                <a:cs typeface="Calibri"/>
                <a:sym typeface="Calibri"/>
              </a:rPr>
              <a:t>sisällä on aiempaa helpompaa jäsentää myös esim. taiteen ja kulttuurin hyvinvointivaikutuksiin ja kulttuurin saavutettavuuteen liittyviä muita hankkeita ja ohjelmia!” </a:t>
            </a:r>
          </a:p>
          <a:p>
            <a:pPr>
              <a:buClr>
                <a:schemeClr val="dk1"/>
              </a:buClr>
              <a:buSzPts val="1800"/>
            </a:pPr>
            <a:endParaRPr lang="fi-FI" sz="3200" i="1" dirty="0">
              <a:solidFill>
                <a:schemeClr val="dk1"/>
              </a:solidFill>
              <a:ea typeface="Calibri"/>
              <a:cs typeface="Calibri"/>
              <a:sym typeface="Calibri"/>
            </a:endParaRPr>
          </a:p>
          <a:p>
            <a:pPr>
              <a:buClr>
                <a:schemeClr val="dk1"/>
              </a:buClr>
              <a:buSzPts val="1800"/>
            </a:pPr>
            <a:r>
              <a:rPr lang="fi-FI" sz="3200" i="1" dirty="0">
                <a:solidFill>
                  <a:schemeClr val="dk1"/>
                </a:solidFill>
                <a:ea typeface="Calibri"/>
                <a:cs typeface="Calibri"/>
                <a:sym typeface="Calibri"/>
              </a:rPr>
              <a:t>(Espoon Kaikukortti-verkoston </a:t>
            </a:r>
            <a:br>
              <a:rPr lang="fi-FI" sz="3200" i="1" dirty="0">
                <a:solidFill>
                  <a:schemeClr val="dk1"/>
                </a:solidFill>
                <a:ea typeface="Calibri"/>
                <a:cs typeface="Calibri"/>
                <a:sym typeface="Calibri"/>
              </a:rPr>
            </a:br>
            <a:r>
              <a:rPr lang="fi-FI" sz="3200" i="1" dirty="0">
                <a:solidFill>
                  <a:schemeClr val="dk1"/>
                </a:solidFill>
                <a:ea typeface="Calibri"/>
                <a:cs typeface="Calibri"/>
                <a:sym typeface="Calibri"/>
              </a:rPr>
              <a:t>Kulttuuri-kumppani 2015)</a:t>
            </a:r>
            <a:endParaRPr sz="3200" dirty="0"/>
          </a:p>
        </p:txBody>
      </p:sp>
    </p:spTree>
    <p:extLst>
      <p:ext uri="{BB962C8B-B14F-4D97-AF65-F5344CB8AC3E}">
        <p14:creationId xmlns:p14="http://schemas.microsoft.com/office/powerpoint/2010/main" val="4275344470"/>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746564" y="1119500"/>
            <a:ext cx="9618800" cy="4940800"/>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solidFill>
                  <a:schemeClr val="dk1"/>
                </a:solidFill>
                <a:ea typeface="Calibri"/>
                <a:cs typeface="Calibri"/>
                <a:sym typeface="Calibri"/>
              </a:rPr>
              <a:t> ”Pitkähköt välimatkat ja matkojen tuomat kustannukset rajoittavat monen lähtöä kauemmas Kaikukortti paikkoihin.” </a:t>
            </a:r>
          </a:p>
          <a:p>
            <a:pPr>
              <a:buClr>
                <a:schemeClr val="dk1"/>
              </a:buClr>
              <a:buSzPts val="1800"/>
            </a:pPr>
            <a:endParaRPr lang="fi-FI" sz="3200" i="1" dirty="0">
              <a:solidFill>
                <a:schemeClr val="dk1"/>
              </a:solidFill>
              <a:ea typeface="Calibri"/>
              <a:cs typeface="Calibri"/>
              <a:sym typeface="Calibri"/>
            </a:endParaRPr>
          </a:p>
          <a:p>
            <a:pPr>
              <a:buClr>
                <a:schemeClr val="dk1"/>
              </a:buClr>
              <a:buSzPts val="1800"/>
            </a:pPr>
            <a:r>
              <a:rPr lang="fi-FI" sz="3200" i="1" dirty="0">
                <a:solidFill>
                  <a:schemeClr val="dk1"/>
                </a:solidFill>
                <a:ea typeface="Calibri"/>
                <a:cs typeface="Calibri"/>
                <a:sym typeface="Calibri"/>
              </a:rPr>
              <a:t>(Kainuun Kaikukortti-verkoston sote-kumppani 2016) </a:t>
            </a:r>
            <a:endParaRPr sz="3200" dirty="0"/>
          </a:p>
        </p:txBody>
      </p:sp>
    </p:spTree>
    <p:extLst>
      <p:ext uri="{BB962C8B-B14F-4D97-AF65-F5344CB8AC3E}">
        <p14:creationId xmlns:p14="http://schemas.microsoft.com/office/powerpoint/2010/main" val="2956951466"/>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pic>
        <p:nvPicPr>
          <p:cNvPr id="306" name="Shape 306" descr="kaikukortti_logo_transp_02_.jpg"/>
          <p:cNvPicPr preferRelativeResize="0"/>
          <p:nvPr/>
        </p:nvPicPr>
        <p:blipFill>
          <a:blip r:embed="rId3">
            <a:alphaModFix/>
          </a:blip>
          <a:stretch>
            <a:fillRect/>
          </a:stretch>
        </p:blipFill>
        <p:spPr>
          <a:xfrm>
            <a:off x="688475" y="134609"/>
            <a:ext cx="3230903" cy="827599"/>
          </a:xfrm>
          <a:prstGeom prst="rect">
            <a:avLst/>
          </a:prstGeom>
          <a:noFill/>
          <a:ln>
            <a:noFill/>
          </a:ln>
        </p:spPr>
      </p:pic>
      <p:pic>
        <p:nvPicPr>
          <p:cNvPr id="7" name="Shape 151"/>
          <p:cNvPicPr preferRelativeResize="0"/>
          <p:nvPr/>
        </p:nvPicPr>
        <p:blipFill rotWithShape="1">
          <a:blip r:embed="rId4">
            <a:alphaModFix/>
          </a:blip>
          <a:srcRect/>
          <a:stretch/>
        </p:blipFill>
        <p:spPr>
          <a:xfrm rot="5400000">
            <a:off x="-1869524" y="4475746"/>
            <a:ext cx="4268007" cy="496502"/>
          </a:xfrm>
          <a:prstGeom prst="rect">
            <a:avLst/>
          </a:prstGeom>
          <a:noFill/>
          <a:ln>
            <a:noFill/>
          </a:ln>
        </p:spPr>
      </p:pic>
      <p:pic>
        <p:nvPicPr>
          <p:cNvPr id="6" name="Shape 151"/>
          <p:cNvPicPr preferRelativeResize="0"/>
          <p:nvPr/>
        </p:nvPicPr>
        <p:blipFill rotWithShape="1">
          <a:blip r:embed="rId4">
            <a:alphaModFix/>
          </a:blip>
          <a:srcRect/>
          <a:stretch/>
        </p:blipFill>
        <p:spPr>
          <a:xfrm rot="5400000">
            <a:off x="-1885752" y="1885752"/>
            <a:ext cx="4268007" cy="496502"/>
          </a:xfrm>
          <a:prstGeom prst="rect">
            <a:avLst/>
          </a:prstGeom>
          <a:noFill/>
          <a:ln>
            <a:noFill/>
          </a:ln>
        </p:spPr>
      </p:pic>
      <p:sp>
        <p:nvSpPr>
          <p:cNvPr id="3" name="Kuvaselite-ellipsi 2"/>
          <p:cNvSpPr/>
          <p:nvPr/>
        </p:nvSpPr>
        <p:spPr>
          <a:xfrm>
            <a:off x="612949" y="371475"/>
            <a:ext cx="11579051" cy="6350872"/>
          </a:xfrm>
          <a:prstGeom prst="wedgeEllipseCallout">
            <a:avLst>
              <a:gd name="adj1" fmla="val -41370"/>
              <a:gd name="adj2" fmla="val 51455"/>
            </a:avLst>
          </a:prstGeom>
          <a:solidFill>
            <a:schemeClr val="bg1"/>
          </a:solidFill>
          <a:ln w="57150">
            <a:solidFill>
              <a:srgbClr val="82DD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0">
              <a:buClr>
                <a:srgbClr val="000000"/>
              </a:buClr>
              <a:buSzPct val="100000"/>
            </a:pPr>
            <a:r>
              <a:rPr lang="fi-FI" sz="2800" i="1" dirty="0">
                <a:solidFill>
                  <a:srgbClr val="000000"/>
                </a:solidFill>
                <a:sym typeface="Calibri"/>
              </a:rPr>
              <a:t>”Kaikukortti mahdollisti sen, että ylipäätänsä </a:t>
            </a:r>
            <a:br>
              <a:rPr lang="fi-FI" sz="2800" i="1" dirty="0">
                <a:solidFill>
                  <a:srgbClr val="000000"/>
                </a:solidFill>
                <a:sym typeface="Calibri"/>
              </a:rPr>
            </a:br>
            <a:r>
              <a:rPr lang="fi-FI" sz="2800" i="1" dirty="0">
                <a:solidFill>
                  <a:srgbClr val="000000"/>
                </a:solidFill>
                <a:sym typeface="Calibri"/>
              </a:rPr>
              <a:t>tulin Kuhmoon kuuntelemaan kamarimusiikkia.  - - Minulle Kuhmon [Kamarimusiikin] käynti oli tämän kesän kohokohta. Se oli sielulle mannaa! Sanotaan, että ihminen ei elä pelkästään leivästä ja minä allekirjoitan sen täysin. - -  Kuhmo oli nyt minun musiikkiterapiani. Kun mieli on hyvä niin kehokin voi paremmin. Buranaa yms. ei ole mennyt läheskään niin paljon ☺ . Sitä paitsi muutoinkin </a:t>
            </a:r>
            <a:r>
              <a:rPr lang="fi-FI" sz="2800" i="1" dirty="0" err="1">
                <a:solidFill>
                  <a:srgbClr val="000000"/>
                </a:solidFill>
                <a:sym typeface="Calibri"/>
              </a:rPr>
              <a:t>voimaantuneena</a:t>
            </a:r>
            <a:r>
              <a:rPr lang="fi-FI" sz="2800" i="1" dirty="0">
                <a:solidFill>
                  <a:srgbClr val="000000"/>
                </a:solidFill>
                <a:sym typeface="Calibri"/>
              </a:rPr>
              <a:t> jaksaa taas arjen paljon, paljon paremmin.” </a:t>
            </a:r>
            <a:br>
              <a:rPr lang="fi-FI" sz="2800" i="1" dirty="0">
                <a:solidFill>
                  <a:srgbClr val="000000"/>
                </a:solidFill>
                <a:sym typeface="Calibri"/>
              </a:rPr>
            </a:br>
            <a:r>
              <a:rPr lang="fi-FI" sz="2800" dirty="0">
                <a:solidFill>
                  <a:srgbClr val="000000"/>
                </a:solidFill>
                <a:sym typeface="Calibri"/>
              </a:rPr>
              <a:t>(Kaikukortin haltija Kainuussa 2016)</a:t>
            </a:r>
          </a:p>
        </p:txBody>
      </p:sp>
    </p:spTree>
    <p:extLst>
      <p:ext uri="{BB962C8B-B14F-4D97-AF65-F5344CB8AC3E}">
        <p14:creationId xmlns:p14="http://schemas.microsoft.com/office/powerpoint/2010/main" val="4017413271"/>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hape 363"/>
          <p:cNvSpPr>
            <a:spLocks noChangeArrowheads="1"/>
          </p:cNvSpPr>
          <p:nvPr/>
        </p:nvSpPr>
        <p:spPr bwMode="auto">
          <a:xfrm>
            <a:off x="731534" y="1286188"/>
            <a:ext cx="6674101" cy="4587127"/>
          </a:xfrm>
          <a:prstGeom prst="wedgeRoundRectCallout">
            <a:avLst>
              <a:gd name="adj1" fmla="val 33377"/>
              <a:gd name="adj2" fmla="val 62926"/>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”[Kaikukortti] voi avittaa asiakasta sosiaalisempaan elämään ja erilaisiin elämyksiin kulttuurin tiimoilta.”</a:t>
            </a:r>
          </a:p>
          <a:p>
            <a:endParaRPr lang="fi-FI" sz="3600" i="1" dirty="0"/>
          </a:p>
          <a:p>
            <a:r>
              <a:rPr lang="fi" sz="3600" dirty="0">
                <a:solidFill>
                  <a:schemeClr val="dk1"/>
                </a:solidFill>
                <a:latin typeface="Calibri"/>
                <a:ea typeface="Calibri"/>
                <a:cs typeface="Calibri"/>
                <a:sym typeface="Calibri"/>
              </a:rPr>
              <a:t>(Kainuun Kaikukortti-verkoston sote-toimija v. 2016)</a:t>
            </a:r>
            <a:endParaRPr lang="fi-FI" sz="3600" dirty="0"/>
          </a:p>
        </p:txBody>
      </p:sp>
      <p:sp>
        <p:nvSpPr>
          <p:cNvPr id="11" name="Shape 363"/>
          <p:cNvSpPr>
            <a:spLocks noChangeArrowheads="1"/>
          </p:cNvSpPr>
          <p:nvPr/>
        </p:nvSpPr>
        <p:spPr bwMode="auto">
          <a:xfrm>
            <a:off x="7661564" y="806677"/>
            <a:ext cx="4281054" cy="4652014"/>
          </a:xfrm>
          <a:prstGeom prst="wedgeRoundRectCallout">
            <a:avLst>
              <a:gd name="adj1" fmla="val -38161"/>
              <a:gd name="adj2" fmla="val 64153"/>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2400" i="1" dirty="0"/>
              <a:t>”</a:t>
            </a:r>
            <a:r>
              <a:rPr lang="fi-FI" sz="3600" i="1" dirty="0"/>
              <a:t>Sanonta ’hyvä kello kauas kuuluu’ toteutuu.”</a:t>
            </a:r>
          </a:p>
          <a:p>
            <a:endParaRPr lang="fi-FI" altLang="fi-FI" sz="36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a:p>
            <a:r>
              <a:rPr lang="fi" sz="3600" dirty="0">
                <a:solidFill>
                  <a:schemeClr val="dk1"/>
                </a:solidFill>
                <a:latin typeface="Calibri"/>
                <a:ea typeface="Calibri"/>
                <a:cs typeface="Calibri"/>
                <a:sym typeface="Calibri"/>
              </a:rPr>
              <a:t>(Kainuun Kaikukortti-verkoston sote-toimija v. 2016)</a:t>
            </a:r>
            <a:endParaRPr lang="fi-FI" altLang="fi-FI" sz="36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pic>
        <p:nvPicPr>
          <p:cNvPr id="12"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spTree>
    <p:extLst>
      <p:ext uri="{BB962C8B-B14F-4D97-AF65-F5344CB8AC3E}">
        <p14:creationId xmlns:p14="http://schemas.microsoft.com/office/powerpoint/2010/main" val="1076946307"/>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hape 363"/>
          <p:cNvSpPr>
            <a:spLocks noChangeArrowheads="1"/>
          </p:cNvSpPr>
          <p:nvPr/>
        </p:nvSpPr>
        <p:spPr bwMode="auto">
          <a:xfrm>
            <a:off x="1357313" y="1543050"/>
            <a:ext cx="9881417" cy="4435111"/>
          </a:xfrm>
          <a:prstGeom prst="wedgeRoundRectCallout">
            <a:avLst>
              <a:gd name="adj1" fmla="val 5627"/>
              <a:gd name="adj2" fmla="val 70243"/>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“Tavoitamme yhdessä verkoston kanssa juuri näitä asiakasryhmiä. [Kaikukortti on] yksi tapa päästä keskustelemaan, joskus kortti on ollut vaa´ankielenkin asemassa, toisin sanoen pelastanut tilanteen.</a:t>
            </a:r>
            <a:r>
              <a:rPr lang="fi-FI" sz="3600" i="1" dirty="0">
                <a:sym typeface="Wingdings" panose="05000000000000000000" pitchFamily="2" charset="2"/>
              </a:rPr>
              <a:t> </a:t>
            </a:r>
            <a:r>
              <a:rPr lang="fi-FI" sz="3600" i="1" dirty="0"/>
              <a:t>“</a:t>
            </a:r>
          </a:p>
          <a:p>
            <a:endParaRPr lang="fi-FI" altLang="fi-FI" sz="36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a:p>
            <a:r>
              <a:rPr lang="fi" sz="3600" dirty="0">
                <a:solidFill>
                  <a:schemeClr val="dk1"/>
                </a:solidFill>
                <a:latin typeface="Calibri"/>
                <a:ea typeface="Calibri"/>
                <a:cs typeface="Calibri"/>
                <a:sym typeface="Calibri"/>
              </a:rPr>
              <a:t>(Kainuun Kaikukortti-verkoston </a:t>
            </a:r>
            <a:br>
              <a:rPr lang="fi" sz="3600" dirty="0">
                <a:solidFill>
                  <a:schemeClr val="dk1"/>
                </a:solidFill>
                <a:latin typeface="Calibri"/>
                <a:ea typeface="Calibri"/>
                <a:cs typeface="Calibri"/>
                <a:sym typeface="Calibri"/>
              </a:rPr>
            </a:br>
            <a:r>
              <a:rPr lang="fi" sz="3600" dirty="0">
                <a:solidFill>
                  <a:schemeClr val="dk1"/>
                </a:solidFill>
                <a:latin typeface="Calibri"/>
                <a:ea typeface="Calibri"/>
                <a:cs typeface="Calibri"/>
                <a:sym typeface="Calibri"/>
              </a:rPr>
              <a:t>sote-toimija v. 2016) </a:t>
            </a:r>
            <a:endParaRPr lang="fi-FI" altLang="fi-FI" sz="36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pic>
        <p:nvPicPr>
          <p:cNvPr id="8"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spTree>
    <p:extLst>
      <p:ext uri="{BB962C8B-B14F-4D97-AF65-F5344CB8AC3E}">
        <p14:creationId xmlns:p14="http://schemas.microsoft.com/office/powerpoint/2010/main" val="3834823000"/>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hape 363"/>
          <p:cNvSpPr>
            <a:spLocks noChangeArrowheads="1"/>
          </p:cNvSpPr>
          <p:nvPr/>
        </p:nvSpPr>
        <p:spPr bwMode="auto">
          <a:xfrm>
            <a:off x="1677902" y="1286679"/>
            <a:ext cx="9347881" cy="4377242"/>
          </a:xfrm>
          <a:prstGeom prst="wedgeRoundRectCallout">
            <a:avLst>
              <a:gd name="adj1" fmla="val 39441"/>
              <a:gd name="adj2" fmla="val 67692"/>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”Asiakkaat kokevat tasavertaisuutta</a:t>
            </a:r>
            <a:r>
              <a:rPr lang="fi-FI" sz="3600" b="1" i="1" dirty="0"/>
              <a:t> </a:t>
            </a:r>
            <a:r>
              <a:rPr lang="fi-FI" sz="3600" i="1" dirty="0"/>
              <a:t>koska heidät otetaan huomioon tällaisella erityislaatuisella tavalla ja tarjotaan mahdollisuus kulttuuriin.”</a:t>
            </a:r>
          </a:p>
          <a:p>
            <a:endParaRPr lang="fi-FI" sz="3600" i="1" dirty="0"/>
          </a:p>
          <a:p>
            <a:r>
              <a:rPr lang="fi" sz="3600" dirty="0">
                <a:solidFill>
                  <a:schemeClr val="dk1"/>
                </a:solidFill>
                <a:latin typeface="Calibri"/>
                <a:ea typeface="Calibri"/>
                <a:cs typeface="Calibri"/>
                <a:sym typeface="Calibri"/>
              </a:rPr>
              <a:t>(Kainuun Kaikukortti-verkoston </a:t>
            </a:r>
            <a:br>
              <a:rPr lang="fi" sz="3600" dirty="0">
                <a:solidFill>
                  <a:schemeClr val="dk1"/>
                </a:solidFill>
                <a:latin typeface="Calibri"/>
                <a:ea typeface="Calibri"/>
                <a:cs typeface="Calibri"/>
                <a:sym typeface="Calibri"/>
              </a:rPr>
            </a:br>
            <a:r>
              <a:rPr lang="fi" sz="3600" dirty="0">
                <a:solidFill>
                  <a:schemeClr val="dk1"/>
                </a:solidFill>
                <a:latin typeface="Calibri"/>
                <a:ea typeface="Calibri"/>
                <a:cs typeface="Calibri"/>
                <a:sym typeface="Calibri"/>
              </a:rPr>
              <a:t>sote-toimija v. 2016)</a:t>
            </a:r>
            <a:endParaRPr lang="fi-FI" sz="3600" dirty="0"/>
          </a:p>
        </p:txBody>
      </p:sp>
      <p:pic>
        <p:nvPicPr>
          <p:cNvPr id="8"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spTree>
    <p:extLst>
      <p:ext uri="{BB962C8B-B14F-4D97-AF65-F5344CB8AC3E}">
        <p14:creationId xmlns:p14="http://schemas.microsoft.com/office/powerpoint/2010/main" val="1263381890"/>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hape 363"/>
          <p:cNvSpPr>
            <a:spLocks noChangeArrowheads="1"/>
          </p:cNvSpPr>
          <p:nvPr/>
        </p:nvSpPr>
        <p:spPr bwMode="auto">
          <a:xfrm>
            <a:off x="810228" y="625034"/>
            <a:ext cx="5289630" cy="4757194"/>
          </a:xfrm>
          <a:prstGeom prst="wedgeRoundRectCallout">
            <a:avLst>
              <a:gd name="adj1" fmla="val 36190"/>
              <a:gd name="adj2" fmla="val 74848"/>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 ”Nuoria kiinnostavat elokuvat, olisi hyvä, jos niitä saisi mukaan Kaikukortille.”</a:t>
            </a:r>
          </a:p>
          <a:p>
            <a:r>
              <a:rPr lang="fi" sz="3600" dirty="0">
                <a:solidFill>
                  <a:schemeClr val="dk1"/>
                </a:solidFill>
                <a:latin typeface="Calibri"/>
                <a:ea typeface="Calibri"/>
                <a:cs typeface="Calibri"/>
                <a:sym typeface="Calibri"/>
              </a:rPr>
              <a:t>(Kainuun Kaikukortti-verkoston sote-toimija v. 2016)</a:t>
            </a:r>
            <a:endParaRPr lang="fi-FI" sz="3600" i="1" dirty="0"/>
          </a:p>
          <a:p>
            <a:pPr algn="ctr"/>
            <a:endParaRPr lang="fi-FI" sz="3600" dirty="0"/>
          </a:p>
        </p:txBody>
      </p:sp>
      <p:sp>
        <p:nvSpPr>
          <p:cNvPr id="9" name="Shape 363"/>
          <p:cNvSpPr>
            <a:spLocks noChangeArrowheads="1"/>
          </p:cNvSpPr>
          <p:nvPr/>
        </p:nvSpPr>
        <p:spPr bwMode="auto">
          <a:xfrm>
            <a:off x="6585995" y="625034"/>
            <a:ext cx="5127586" cy="5405377"/>
          </a:xfrm>
          <a:prstGeom prst="wedgeRoundRectCallout">
            <a:avLst>
              <a:gd name="adj1" fmla="val -37216"/>
              <a:gd name="adj2" fmla="val 65484"/>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 ”Osa asiakkaista ei sairauksiensa vuoksi kykene osallistumaan tapahtumiin.”</a:t>
            </a:r>
          </a:p>
          <a:p>
            <a:endParaRPr lang="fi-FI" sz="3600" i="1" dirty="0">
              <a:effectLst/>
            </a:endParaRPr>
          </a:p>
          <a:p>
            <a:r>
              <a:rPr lang="fi" sz="3600" dirty="0">
                <a:solidFill>
                  <a:schemeClr val="dk1"/>
                </a:solidFill>
                <a:latin typeface="Calibri"/>
                <a:ea typeface="Calibri"/>
                <a:cs typeface="Calibri"/>
                <a:sym typeface="Calibri"/>
              </a:rPr>
              <a:t>(Kainuun Kaikukortti-verkoston sote-toimija v. 2016)</a:t>
            </a:r>
            <a:endParaRPr lang="fi-FI" sz="3600" dirty="0"/>
          </a:p>
          <a:p>
            <a:pPr algn="ctr"/>
            <a:endParaRPr lang="fi-FI" sz="3600" dirty="0">
              <a:effectLst/>
            </a:endParaRPr>
          </a:p>
        </p:txBody>
      </p:sp>
      <p:pic>
        <p:nvPicPr>
          <p:cNvPr id="11" name="Shape 306" descr="kaikukortti_logo_transp_02_.jpg"/>
          <p:cNvPicPr preferRelativeResize="0"/>
          <p:nvPr/>
        </p:nvPicPr>
        <p:blipFill>
          <a:blip r:embed="rId3">
            <a:alphaModFix/>
          </a:blip>
          <a:stretch>
            <a:fillRect/>
          </a:stretch>
        </p:blipFill>
        <p:spPr>
          <a:xfrm>
            <a:off x="810228" y="5708723"/>
            <a:ext cx="3230903" cy="827599"/>
          </a:xfrm>
          <a:prstGeom prst="rect">
            <a:avLst/>
          </a:prstGeom>
          <a:noFill/>
          <a:ln>
            <a:noFill/>
          </a:ln>
        </p:spPr>
      </p:pic>
    </p:spTree>
    <p:extLst>
      <p:ext uri="{BB962C8B-B14F-4D97-AF65-F5344CB8AC3E}">
        <p14:creationId xmlns:p14="http://schemas.microsoft.com/office/powerpoint/2010/main" val="2292798399"/>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hape 363"/>
          <p:cNvSpPr>
            <a:spLocks noChangeArrowheads="1"/>
          </p:cNvSpPr>
          <p:nvPr/>
        </p:nvSpPr>
        <p:spPr bwMode="auto">
          <a:xfrm>
            <a:off x="1088020" y="1574156"/>
            <a:ext cx="10174147" cy="4595149"/>
          </a:xfrm>
          <a:prstGeom prst="wedgeRoundRectCallout">
            <a:avLst>
              <a:gd name="adj1" fmla="val -40924"/>
              <a:gd name="adj2" fmla="val 63196"/>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“Yhteisökäynnit olisivat hyvä väline saada mukaan asiakkaita, jotka eivät muutoin rohkene lähetä kulttuuritilaisuuksiin, mutta työaikaa on rajallisesti käytettävissä tällaiseen työhön.” </a:t>
            </a:r>
          </a:p>
          <a:p>
            <a:endParaRPr lang="fi-FI" sz="3600" i="1" dirty="0"/>
          </a:p>
          <a:p>
            <a:r>
              <a:rPr lang="fi-FI" sz="3600" dirty="0"/>
              <a:t>(Kainuun Kaikukortti-verkoston sote-toimija v. 2016)</a:t>
            </a:r>
          </a:p>
        </p:txBody>
      </p:sp>
      <p:pic>
        <p:nvPicPr>
          <p:cNvPr id="7"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spTree>
    <p:extLst>
      <p:ext uri="{BB962C8B-B14F-4D97-AF65-F5344CB8AC3E}">
        <p14:creationId xmlns:p14="http://schemas.microsoft.com/office/powerpoint/2010/main" val="1141876445"/>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hape 363"/>
          <p:cNvSpPr>
            <a:spLocks noChangeArrowheads="1"/>
          </p:cNvSpPr>
          <p:nvPr/>
        </p:nvSpPr>
        <p:spPr bwMode="auto">
          <a:xfrm>
            <a:off x="787079" y="1180618"/>
            <a:ext cx="5208608" cy="4676172"/>
          </a:xfrm>
          <a:prstGeom prst="wedgeRoundRectCallout">
            <a:avLst>
              <a:gd name="adj1" fmla="val 44604"/>
              <a:gd name="adj2" fmla="val 76358"/>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”On ollut ilo todeta, että kulttuuri-tarjontamme on herättänyt suurta mielenkiintoa.”</a:t>
            </a:r>
          </a:p>
          <a:p>
            <a:r>
              <a:rPr lang="fi-FI" sz="3600" kern="0" dirty="0">
                <a:sym typeface="Arial"/>
              </a:rPr>
              <a:t>(Kainuun Kaikukortti-verkoston </a:t>
            </a:r>
            <a:br>
              <a:rPr lang="fi-FI" sz="3600" kern="0" dirty="0">
                <a:sym typeface="Arial"/>
              </a:rPr>
            </a:br>
            <a:r>
              <a:rPr lang="fi-FI" sz="3600" kern="0" dirty="0">
                <a:sym typeface="Arial"/>
              </a:rPr>
              <a:t>kulttuuritoimija v. 2016)</a:t>
            </a:r>
            <a:endParaRPr lang="fi-FI" altLang="fi-FI" sz="36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2" name="Shape 363"/>
          <p:cNvSpPr>
            <a:spLocks noChangeArrowheads="1"/>
          </p:cNvSpPr>
          <p:nvPr/>
        </p:nvSpPr>
        <p:spPr bwMode="auto">
          <a:xfrm>
            <a:off x="6285878" y="335666"/>
            <a:ext cx="5647621" cy="5521124"/>
          </a:xfrm>
          <a:prstGeom prst="wedgeRoundRectCallout">
            <a:avLst>
              <a:gd name="adj1" fmla="val 1352"/>
              <a:gd name="adj2" fmla="val 68779"/>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”Organisaationi kannalta koen Kaikukortin mahdollisuutena saavuttaa uutta yleisöä ja luoda positiivista ja tavoitettavaa imagoa.”</a:t>
            </a:r>
          </a:p>
          <a:p>
            <a:r>
              <a:rPr lang="fi-FI" sz="3600" kern="0" dirty="0">
                <a:sym typeface="Arial"/>
              </a:rPr>
              <a:t>(Kainuun Kaikukortti-verkoston </a:t>
            </a:r>
            <a:br>
              <a:rPr lang="fi-FI" sz="3600" kern="0" dirty="0">
                <a:sym typeface="Arial"/>
              </a:rPr>
            </a:br>
            <a:r>
              <a:rPr lang="fi-FI" sz="3600" kern="0" dirty="0">
                <a:sym typeface="Arial"/>
              </a:rPr>
              <a:t>kulttuuritoimija v. 2016)</a:t>
            </a:r>
            <a:endParaRPr lang="fi-FI" altLang="fi-FI" sz="3600" b="1" i="1" dirty="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pic>
        <p:nvPicPr>
          <p:cNvPr id="13"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spTree>
    <p:extLst>
      <p:ext uri="{BB962C8B-B14F-4D97-AF65-F5344CB8AC3E}">
        <p14:creationId xmlns:p14="http://schemas.microsoft.com/office/powerpoint/2010/main" val="4118795788"/>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hape 363"/>
          <p:cNvSpPr>
            <a:spLocks noChangeArrowheads="1"/>
          </p:cNvSpPr>
          <p:nvPr/>
        </p:nvSpPr>
        <p:spPr bwMode="auto">
          <a:xfrm>
            <a:off x="868102" y="350781"/>
            <a:ext cx="4699321" cy="3516884"/>
          </a:xfrm>
          <a:prstGeom prst="wedgeRoundRectCallout">
            <a:avLst>
              <a:gd name="adj1" fmla="val 37266"/>
              <a:gd name="adj2" fmla="val 69213"/>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”Kursseille on tullut uusia opiskelijoita.”</a:t>
            </a:r>
          </a:p>
          <a:p>
            <a:r>
              <a:rPr lang="fi-FI" altLang="fi-FI" sz="3600" dirty="0">
                <a:solidFill>
                  <a:srgbClr val="000000"/>
                </a:solidFill>
                <a:ea typeface="Calibri" panose="020F0502020204030204" pitchFamily="34" charset="0"/>
                <a:cs typeface="Calibri" panose="020F0502020204030204" pitchFamily="34" charset="0"/>
                <a:sym typeface="Calibri" panose="020F0502020204030204" pitchFamily="34" charset="0"/>
              </a:rPr>
              <a:t>(Kainuun Kaikukortti-verkoston </a:t>
            </a:r>
            <a:br>
              <a:rPr lang="fi-FI" altLang="fi-FI" sz="3600" dirty="0">
                <a:solidFill>
                  <a:srgbClr val="000000"/>
                </a:solidFill>
                <a:ea typeface="Calibri" panose="020F0502020204030204" pitchFamily="34" charset="0"/>
                <a:cs typeface="Calibri" panose="020F0502020204030204" pitchFamily="34" charset="0"/>
                <a:sym typeface="Calibri" panose="020F0502020204030204" pitchFamily="34" charset="0"/>
              </a:rPr>
            </a:br>
            <a:r>
              <a:rPr lang="fi-FI" altLang="fi-FI" sz="3600" dirty="0">
                <a:solidFill>
                  <a:srgbClr val="000000"/>
                </a:solidFill>
                <a:ea typeface="Calibri" panose="020F0502020204030204" pitchFamily="34" charset="0"/>
                <a:cs typeface="Calibri" panose="020F0502020204030204" pitchFamily="34" charset="0"/>
                <a:sym typeface="Calibri" panose="020F0502020204030204" pitchFamily="34" charset="0"/>
              </a:rPr>
              <a:t>kulttuuritoimija </a:t>
            </a:r>
            <a:br>
              <a:rPr lang="fi-FI" altLang="fi-FI" sz="3600" dirty="0">
                <a:solidFill>
                  <a:srgbClr val="000000"/>
                </a:solidFill>
                <a:ea typeface="Calibri" panose="020F0502020204030204" pitchFamily="34" charset="0"/>
                <a:cs typeface="Calibri" panose="020F0502020204030204" pitchFamily="34" charset="0"/>
                <a:sym typeface="Calibri" panose="020F0502020204030204" pitchFamily="34" charset="0"/>
              </a:rPr>
            </a:br>
            <a:r>
              <a:rPr lang="fi-FI" altLang="fi-FI" sz="3600" dirty="0">
                <a:solidFill>
                  <a:srgbClr val="000000"/>
                </a:solidFill>
                <a:ea typeface="Calibri" panose="020F0502020204030204" pitchFamily="34" charset="0"/>
                <a:cs typeface="Calibri" panose="020F0502020204030204" pitchFamily="34" charset="0"/>
                <a:sym typeface="Calibri" panose="020F0502020204030204" pitchFamily="34" charset="0"/>
              </a:rPr>
              <a:t>v. 2016)</a:t>
            </a:r>
          </a:p>
        </p:txBody>
      </p:sp>
      <p:sp>
        <p:nvSpPr>
          <p:cNvPr id="11" name="Shape 363"/>
          <p:cNvSpPr>
            <a:spLocks noChangeArrowheads="1"/>
          </p:cNvSpPr>
          <p:nvPr/>
        </p:nvSpPr>
        <p:spPr bwMode="auto">
          <a:xfrm>
            <a:off x="5856791" y="1238491"/>
            <a:ext cx="6108670" cy="5038742"/>
          </a:xfrm>
          <a:prstGeom prst="wedgeRoundRectCallout">
            <a:avLst>
              <a:gd name="adj1" fmla="val -36583"/>
              <a:gd name="adj2" fmla="val 68658"/>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”Olemme saaneet lisää uusia asiakkaita tilaisuuksiin. Kunta huomioi näin myös ns. vähäosaiset kuntalaiset (hyvää toimintaa).”</a:t>
            </a:r>
          </a:p>
          <a:p>
            <a:r>
              <a:rPr lang="fi-FI" sz="3600" dirty="0"/>
              <a:t>(Kainuun Kaikukortti-verkoston </a:t>
            </a:r>
            <a:br>
              <a:rPr lang="fi-FI" sz="3600" dirty="0"/>
            </a:br>
            <a:r>
              <a:rPr lang="fi-FI" sz="3600" dirty="0"/>
              <a:t>kulttuuritoimija v. 2016)</a:t>
            </a:r>
          </a:p>
        </p:txBody>
      </p:sp>
      <p:pic>
        <p:nvPicPr>
          <p:cNvPr id="13" name="Shape 306" descr="kaikukortti_logo_transp_02_.jpg"/>
          <p:cNvPicPr preferRelativeResize="0"/>
          <p:nvPr/>
        </p:nvPicPr>
        <p:blipFill>
          <a:blip r:embed="rId3">
            <a:alphaModFix/>
          </a:blip>
          <a:stretch>
            <a:fillRect/>
          </a:stretch>
        </p:blipFill>
        <p:spPr>
          <a:xfrm>
            <a:off x="868102" y="5627700"/>
            <a:ext cx="3230903" cy="827599"/>
          </a:xfrm>
          <a:prstGeom prst="rect">
            <a:avLst/>
          </a:prstGeom>
          <a:noFill/>
          <a:ln>
            <a:noFill/>
          </a:ln>
        </p:spPr>
      </p:pic>
    </p:spTree>
    <p:extLst>
      <p:ext uri="{BB962C8B-B14F-4D97-AF65-F5344CB8AC3E}">
        <p14:creationId xmlns:p14="http://schemas.microsoft.com/office/powerpoint/2010/main" val="2320819874"/>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hape 363"/>
          <p:cNvSpPr>
            <a:spLocks noChangeArrowheads="1"/>
          </p:cNvSpPr>
          <p:nvPr/>
        </p:nvSpPr>
        <p:spPr bwMode="auto">
          <a:xfrm>
            <a:off x="2080010" y="1458411"/>
            <a:ext cx="8487676" cy="4259101"/>
          </a:xfrm>
          <a:prstGeom prst="wedgeRoundRectCallout">
            <a:avLst>
              <a:gd name="adj1" fmla="val -40679"/>
              <a:gd name="adj2" fmla="val 71463"/>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600" i="1" dirty="0"/>
              <a:t>”Kynnys osallistua kulttuuripalveluiden tarjoamaan ohjelmaan madaltuu huomattavasti.”</a:t>
            </a:r>
          </a:p>
          <a:p>
            <a:endParaRPr lang="fi-FI" sz="3600" i="1" dirty="0"/>
          </a:p>
          <a:p>
            <a:r>
              <a:rPr lang="fi-FI" sz="3600" dirty="0"/>
              <a:t>(Kainuun Kaikukortti-verkoston </a:t>
            </a:r>
            <a:br>
              <a:rPr lang="fi-FI" sz="3600" dirty="0"/>
            </a:br>
            <a:r>
              <a:rPr lang="fi-FI" sz="3600" dirty="0"/>
              <a:t>kulttuuritoimija v. 2016)</a:t>
            </a:r>
          </a:p>
        </p:txBody>
      </p:sp>
      <p:pic>
        <p:nvPicPr>
          <p:cNvPr id="8" name="Shape 306" descr="kaikukortti_logo_transp_02_.jpg"/>
          <p:cNvPicPr preferRelativeResize="0"/>
          <p:nvPr/>
        </p:nvPicPr>
        <p:blipFill>
          <a:blip r:embed="rId3">
            <a:alphaModFix/>
          </a:blip>
          <a:stretch>
            <a:fillRect/>
          </a:stretch>
        </p:blipFill>
        <p:spPr>
          <a:xfrm>
            <a:off x="874213" y="291771"/>
            <a:ext cx="3230903" cy="827599"/>
          </a:xfrm>
          <a:prstGeom prst="rect">
            <a:avLst/>
          </a:prstGeom>
          <a:noFill/>
          <a:ln>
            <a:noFill/>
          </a:ln>
        </p:spPr>
      </p:pic>
    </p:spTree>
    <p:extLst>
      <p:ext uri="{BB962C8B-B14F-4D97-AF65-F5344CB8AC3E}">
        <p14:creationId xmlns:p14="http://schemas.microsoft.com/office/powerpoint/2010/main" val="3242968986"/>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hape 363"/>
          <p:cNvSpPr>
            <a:spLocks noChangeArrowheads="1"/>
          </p:cNvSpPr>
          <p:nvPr/>
        </p:nvSpPr>
        <p:spPr bwMode="auto">
          <a:xfrm>
            <a:off x="7586011" y="710523"/>
            <a:ext cx="4487006" cy="4375827"/>
          </a:xfrm>
          <a:prstGeom prst="wedgeRoundRectCallout">
            <a:avLst>
              <a:gd name="adj1" fmla="val -39153"/>
              <a:gd name="adj2" fmla="val 74482"/>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000" i="1" dirty="0"/>
              <a:t>”Kaikukortti parantaa saatavuutta taloudellisesti vaikeina aikoina.”</a:t>
            </a:r>
          </a:p>
          <a:p>
            <a:endParaRPr lang="fi-FI" sz="3000" i="1" dirty="0"/>
          </a:p>
          <a:p>
            <a:r>
              <a:rPr lang="fi-FI" sz="3000" dirty="0"/>
              <a:t>(Kainuun Kaikukortti-verkoston </a:t>
            </a:r>
            <a:br>
              <a:rPr lang="fi-FI" sz="3000" dirty="0"/>
            </a:br>
            <a:r>
              <a:rPr lang="fi-FI" sz="3000" dirty="0"/>
              <a:t>kulttuuritoimija v. 2016)</a:t>
            </a:r>
          </a:p>
          <a:p>
            <a:endParaRPr lang="fi-FI" sz="2400" dirty="0"/>
          </a:p>
        </p:txBody>
      </p:sp>
      <p:sp>
        <p:nvSpPr>
          <p:cNvPr id="12" name="Shape 363"/>
          <p:cNvSpPr>
            <a:spLocks noChangeArrowheads="1"/>
          </p:cNvSpPr>
          <p:nvPr/>
        </p:nvSpPr>
        <p:spPr bwMode="auto">
          <a:xfrm>
            <a:off x="663527" y="1266036"/>
            <a:ext cx="6657832" cy="5144021"/>
          </a:xfrm>
          <a:prstGeom prst="wedgeRoundRectCallout">
            <a:avLst>
              <a:gd name="adj1" fmla="val 34226"/>
              <a:gd name="adj2" fmla="val 55280"/>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000" i="1" dirty="0"/>
              <a:t>”Hyväksymällä Kaikukortin käytön toiminnassamme, koen edistäväni kortin käyttäjien elämänlaatua ja edistäväni hyvinvointia. Taiteen hyvinvointivaikutusten edistäminen on henkilökohtaisesti minulle tärkeä arvo, joka lisää työn mielekkyyttä. Kaikukortti tukee tätä.”</a:t>
            </a:r>
          </a:p>
          <a:p>
            <a:endParaRPr lang="fi-FI" sz="3000" i="1" dirty="0"/>
          </a:p>
          <a:p>
            <a:r>
              <a:rPr lang="fi-FI" sz="3000" i="1" dirty="0"/>
              <a:t>(Kainuun Kaikukortti-verkoston </a:t>
            </a:r>
            <a:br>
              <a:rPr lang="fi-FI" sz="3000" i="1" dirty="0"/>
            </a:br>
            <a:r>
              <a:rPr lang="fi-FI" sz="3000" i="1" dirty="0"/>
              <a:t>kulttuuritoimija v. 2016)</a:t>
            </a:r>
          </a:p>
        </p:txBody>
      </p:sp>
      <p:pic>
        <p:nvPicPr>
          <p:cNvPr id="13" name="Shape 306" descr="kaikukortti_logo_transp_02_.jpg"/>
          <p:cNvPicPr preferRelativeResize="0"/>
          <p:nvPr/>
        </p:nvPicPr>
        <p:blipFill>
          <a:blip r:embed="rId3">
            <a:alphaModFix/>
          </a:blip>
          <a:stretch>
            <a:fillRect/>
          </a:stretch>
        </p:blipFill>
        <p:spPr>
          <a:xfrm>
            <a:off x="761540" y="276390"/>
            <a:ext cx="3230903" cy="827599"/>
          </a:xfrm>
          <a:prstGeom prst="rect">
            <a:avLst/>
          </a:prstGeom>
          <a:noFill/>
          <a:ln>
            <a:noFill/>
          </a:ln>
        </p:spPr>
      </p:pic>
    </p:spTree>
    <p:extLst>
      <p:ext uri="{BB962C8B-B14F-4D97-AF65-F5344CB8AC3E}">
        <p14:creationId xmlns:p14="http://schemas.microsoft.com/office/powerpoint/2010/main" val="797058069"/>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hape 363"/>
          <p:cNvSpPr>
            <a:spLocks noChangeArrowheads="1"/>
          </p:cNvSpPr>
          <p:nvPr/>
        </p:nvSpPr>
        <p:spPr bwMode="auto">
          <a:xfrm>
            <a:off x="761541" y="1462641"/>
            <a:ext cx="5719646" cy="4897966"/>
          </a:xfrm>
          <a:prstGeom prst="wedgeRoundRectCallout">
            <a:avLst>
              <a:gd name="adj1" fmla="val 39088"/>
              <a:gd name="adj2" fmla="val 60177"/>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2800" i="1" dirty="0"/>
              <a:t>”Kaikukortti madaltaa kynnystä osallistua sellaiseen kulttuuritoimintaan, johon ei muuten tulisi osallistuneeksi, ja kannustaa hakeutumaan itselle entuudestaan tuntemattomien kulttuuritoimijoiden tarjonnan pariin. ”</a:t>
            </a:r>
          </a:p>
          <a:p>
            <a:endParaRPr lang="fi-FI" sz="2800" i="1" dirty="0"/>
          </a:p>
          <a:p>
            <a:r>
              <a:rPr lang="fi-FI" sz="2800" dirty="0"/>
              <a:t>(Kainuun Kaikukortti-verkoston </a:t>
            </a:r>
            <a:br>
              <a:rPr lang="fi-FI" sz="2800" dirty="0"/>
            </a:br>
            <a:r>
              <a:rPr lang="fi-FI" sz="2800" dirty="0"/>
              <a:t>kulttuuritoimija v. 2016)</a:t>
            </a:r>
          </a:p>
        </p:txBody>
      </p:sp>
      <p:sp>
        <p:nvSpPr>
          <p:cNvPr id="11" name="Shape 363"/>
          <p:cNvSpPr>
            <a:spLocks noChangeArrowheads="1"/>
          </p:cNvSpPr>
          <p:nvPr/>
        </p:nvSpPr>
        <p:spPr bwMode="auto">
          <a:xfrm>
            <a:off x="6758152" y="861849"/>
            <a:ext cx="5256735" cy="4192066"/>
          </a:xfrm>
          <a:prstGeom prst="wedgeRoundRectCallout">
            <a:avLst>
              <a:gd name="adj1" fmla="val -36583"/>
              <a:gd name="adj2" fmla="val 68658"/>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2800" i="1" dirty="0"/>
              <a:t>”Taloudellisesti heikossa asemassa olevat kuntalaiset voivat käyttää myös maksullisia kulttuuripalveluja. Kulttuurista saa iloa ja voimia ja kokee olevansa osa yhteisöä.”</a:t>
            </a:r>
          </a:p>
          <a:p>
            <a:endParaRPr lang="fi-FI" sz="2800" i="1" dirty="0"/>
          </a:p>
          <a:p>
            <a:r>
              <a:rPr lang="fi-FI" sz="2800" dirty="0"/>
              <a:t>(Kainuun Kaikukortti-verkoston </a:t>
            </a:r>
            <a:br>
              <a:rPr lang="fi-FI" sz="2800" dirty="0"/>
            </a:br>
            <a:r>
              <a:rPr lang="fi-FI" sz="2800" dirty="0"/>
              <a:t>kulttuuritoimija v. 2016)</a:t>
            </a:r>
          </a:p>
        </p:txBody>
      </p:sp>
      <p:pic>
        <p:nvPicPr>
          <p:cNvPr id="13" name="Shape 306" descr="kaikukortti_logo_transp_02_.jpg"/>
          <p:cNvPicPr preferRelativeResize="0"/>
          <p:nvPr/>
        </p:nvPicPr>
        <p:blipFill>
          <a:blip r:embed="rId3">
            <a:alphaModFix/>
          </a:blip>
          <a:stretch>
            <a:fillRect/>
          </a:stretch>
        </p:blipFill>
        <p:spPr>
          <a:xfrm>
            <a:off x="761540" y="276390"/>
            <a:ext cx="3230903" cy="827599"/>
          </a:xfrm>
          <a:prstGeom prst="rect">
            <a:avLst/>
          </a:prstGeom>
          <a:noFill/>
          <a:ln>
            <a:noFill/>
          </a:ln>
        </p:spPr>
      </p:pic>
    </p:spTree>
    <p:extLst>
      <p:ext uri="{BB962C8B-B14F-4D97-AF65-F5344CB8AC3E}">
        <p14:creationId xmlns:p14="http://schemas.microsoft.com/office/powerpoint/2010/main" val="3926693244"/>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746564" y="1119500"/>
            <a:ext cx="9618800" cy="4940800"/>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solidFill>
                  <a:schemeClr val="dk1"/>
                </a:solidFill>
                <a:ea typeface="Calibri"/>
                <a:cs typeface="Calibri"/>
                <a:sym typeface="Calibri"/>
              </a:rPr>
              <a:t> </a:t>
            </a:r>
            <a:r>
              <a:rPr lang="fi-FI" sz="3600" i="1" dirty="0">
                <a:solidFill>
                  <a:schemeClr val="dk1"/>
                </a:solidFill>
                <a:ea typeface="Calibri"/>
                <a:cs typeface="Calibri"/>
                <a:sym typeface="Calibri"/>
              </a:rPr>
              <a:t>”Onhan se siistiä kun kerrankin voi antaa jotain ilman mitään ehdollistamista.” </a:t>
            </a:r>
          </a:p>
          <a:p>
            <a:pPr>
              <a:buClr>
                <a:schemeClr val="dk1"/>
              </a:buClr>
              <a:buSzPts val="1800"/>
            </a:pPr>
            <a:endParaRPr lang="fi-FI" sz="3600" i="1" dirty="0">
              <a:solidFill>
                <a:schemeClr val="dk1"/>
              </a:solidFill>
              <a:ea typeface="Calibri"/>
              <a:cs typeface="Calibri"/>
              <a:sym typeface="Calibri"/>
            </a:endParaRPr>
          </a:p>
          <a:p>
            <a:pPr>
              <a:buClr>
                <a:schemeClr val="dk1"/>
              </a:buClr>
              <a:buSzPts val="1800"/>
            </a:pPr>
            <a:r>
              <a:rPr lang="fi-FI" sz="3600" i="1" dirty="0">
                <a:solidFill>
                  <a:schemeClr val="dk1"/>
                </a:solidFill>
                <a:ea typeface="Calibri"/>
                <a:cs typeface="Calibri"/>
                <a:sym typeface="Calibri"/>
              </a:rPr>
              <a:t>(Espoon Kaikukortti-verkoston </a:t>
            </a:r>
            <a:br>
              <a:rPr lang="fi-FI" sz="3600" i="1" dirty="0">
                <a:solidFill>
                  <a:schemeClr val="dk1"/>
                </a:solidFill>
                <a:ea typeface="Calibri"/>
                <a:cs typeface="Calibri"/>
                <a:sym typeface="Calibri"/>
              </a:rPr>
            </a:br>
            <a:r>
              <a:rPr lang="fi-FI" sz="3600" i="1" dirty="0">
                <a:solidFill>
                  <a:schemeClr val="dk1"/>
                </a:solidFill>
                <a:ea typeface="Calibri"/>
                <a:cs typeface="Calibri"/>
                <a:sym typeface="Calibri"/>
              </a:rPr>
              <a:t>sote-kumppani 2015) </a:t>
            </a:r>
            <a:endParaRPr sz="3600" dirty="0"/>
          </a:p>
        </p:txBody>
      </p:sp>
    </p:spTree>
    <p:extLst>
      <p:ext uri="{BB962C8B-B14F-4D97-AF65-F5344CB8AC3E}">
        <p14:creationId xmlns:p14="http://schemas.microsoft.com/office/powerpoint/2010/main" val="3072892690"/>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hape 363"/>
          <p:cNvSpPr>
            <a:spLocks noChangeArrowheads="1"/>
          </p:cNvSpPr>
          <p:nvPr/>
        </p:nvSpPr>
        <p:spPr bwMode="auto">
          <a:xfrm>
            <a:off x="1647864" y="1264935"/>
            <a:ext cx="10176702" cy="4269494"/>
          </a:xfrm>
          <a:prstGeom prst="wedgeRoundRectCallout">
            <a:avLst>
              <a:gd name="adj1" fmla="val -41528"/>
              <a:gd name="adj2" fmla="val 65838"/>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3200" i="1" dirty="0"/>
              <a:t> ”Kaikukortti toimii paremmin suuremmilla paikkakunnilla, jossa on laajempaa tarjontaa. Kainuussa varsinkin pienillä paikkakunnilla tarjonta on vähäistä ja pitkät välimatkat ovat osallistumisen este.”</a:t>
            </a:r>
          </a:p>
          <a:p>
            <a:endParaRPr lang="fi-FI" sz="3200" i="1" dirty="0">
              <a:effectLst/>
            </a:endParaRPr>
          </a:p>
          <a:p>
            <a:r>
              <a:rPr lang="fi-FI" sz="3200" dirty="0">
                <a:effectLst/>
              </a:rPr>
              <a:t>(Kainuun Kaikukortti-verkoston </a:t>
            </a:r>
            <a:br>
              <a:rPr lang="fi-FI" sz="3200" dirty="0">
                <a:effectLst/>
              </a:rPr>
            </a:br>
            <a:r>
              <a:rPr lang="fi-FI" sz="3200" dirty="0">
                <a:effectLst/>
              </a:rPr>
              <a:t>kulttuuritoimija v. 2016)</a:t>
            </a:r>
          </a:p>
        </p:txBody>
      </p:sp>
      <p:pic>
        <p:nvPicPr>
          <p:cNvPr id="11" name="Shape 306" descr="kaikukortti_logo_transp_02_.jpg"/>
          <p:cNvPicPr preferRelativeResize="0"/>
          <p:nvPr/>
        </p:nvPicPr>
        <p:blipFill>
          <a:blip r:embed="rId3">
            <a:alphaModFix/>
          </a:blip>
          <a:stretch>
            <a:fillRect/>
          </a:stretch>
        </p:blipFill>
        <p:spPr>
          <a:xfrm>
            <a:off x="761540" y="276390"/>
            <a:ext cx="3230903" cy="827599"/>
          </a:xfrm>
          <a:prstGeom prst="rect">
            <a:avLst/>
          </a:prstGeom>
          <a:noFill/>
          <a:ln>
            <a:noFill/>
          </a:ln>
        </p:spPr>
      </p:pic>
    </p:spTree>
    <p:extLst>
      <p:ext uri="{BB962C8B-B14F-4D97-AF65-F5344CB8AC3E}">
        <p14:creationId xmlns:p14="http://schemas.microsoft.com/office/powerpoint/2010/main" val="24277851"/>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89212"/>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hape 410"/>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96888"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hape 363"/>
          <p:cNvSpPr>
            <a:spLocks noChangeArrowheads="1"/>
          </p:cNvSpPr>
          <p:nvPr/>
        </p:nvSpPr>
        <p:spPr bwMode="auto">
          <a:xfrm>
            <a:off x="6822615" y="136635"/>
            <a:ext cx="5043992" cy="5547474"/>
          </a:xfrm>
          <a:prstGeom prst="wedgeRoundRectCallout">
            <a:avLst>
              <a:gd name="adj1" fmla="val -43919"/>
              <a:gd name="adj2" fmla="val 60884"/>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2400" i="1" dirty="0"/>
              <a:t> </a:t>
            </a:r>
            <a:r>
              <a:rPr lang="fi-FI" sz="2800" i="1" dirty="0"/>
              <a:t>”On ollut hienoa olla mukana valtakunnallisessa hankkeessa. Verkostoituminen ja muihin toimijoihin tutustuminen oman alan ulkopuolelta on ollut hieno asia.”</a:t>
            </a:r>
          </a:p>
          <a:p>
            <a:endParaRPr lang="fi-FI" sz="2800" i="1" dirty="0"/>
          </a:p>
          <a:p>
            <a:r>
              <a:rPr lang="fi-FI" sz="2800" i="1" dirty="0"/>
              <a:t>(Kainuun Kaikukortti-verkoston </a:t>
            </a:r>
            <a:br>
              <a:rPr lang="fi-FI" sz="2800" i="1" dirty="0"/>
            </a:br>
            <a:r>
              <a:rPr lang="fi-FI" sz="2800" i="1" dirty="0"/>
              <a:t>sote-toimija v. 2016)</a:t>
            </a:r>
          </a:p>
          <a:p>
            <a:endParaRPr lang="fi-FI" sz="2800" i="1" dirty="0">
              <a:effectLst/>
            </a:endParaRPr>
          </a:p>
          <a:p>
            <a:endParaRPr lang="fi-FI" sz="2200" dirty="0">
              <a:effectLst/>
            </a:endParaRPr>
          </a:p>
        </p:txBody>
      </p:sp>
      <p:sp>
        <p:nvSpPr>
          <p:cNvPr id="8" name="Shape 363"/>
          <p:cNvSpPr>
            <a:spLocks noChangeArrowheads="1"/>
          </p:cNvSpPr>
          <p:nvPr/>
        </p:nvSpPr>
        <p:spPr bwMode="auto">
          <a:xfrm>
            <a:off x="761540" y="1585913"/>
            <a:ext cx="5796423" cy="4214812"/>
          </a:xfrm>
          <a:prstGeom prst="wedgeRoundRectCallout">
            <a:avLst>
              <a:gd name="adj1" fmla="val 43839"/>
              <a:gd name="adj2" fmla="val 65149"/>
              <a:gd name="adj3" fmla="val 16667"/>
            </a:avLst>
          </a:prstGeom>
          <a:solidFill>
            <a:schemeClr val="bg1"/>
          </a:solidFill>
          <a:ln w="57150">
            <a:solidFill>
              <a:srgbClr val="82DDFA"/>
            </a:solidFill>
            <a:round/>
            <a:headEnd type="none" w="sm" len="sm"/>
            <a:tailEnd type="none" w="sm" len="sm"/>
          </a:ln>
        </p:spPr>
        <p:txBody>
          <a:bodyPr lIns="121900" tIns="60933" rIns="121900" bIns="60933"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fi-FI" sz="2200" i="1" dirty="0"/>
              <a:t>”</a:t>
            </a:r>
            <a:r>
              <a:rPr lang="fi-FI" sz="2800" i="1" dirty="0"/>
              <a:t>Olen päässyt tutustumaan myös sosiaalialan toimijoihin. Lisäksi Kainuun kulttuuritoimijoiden verkosto on tiivistynyt.” </a:t>
            </a:r>
          </a:p>
          <a:p>
            <a:endParaRPr lang="fi-FI" sz="2800" i="1" dirty="0"/>
          </a:p>
          <a:p>
            <a:r>
              <a:rPr lang="fi-FI" sz="2800" dirty="0"/>
              <a:t>(Kainuun Kaikukortti-verkoston </a:t>
            </a:r>
            <a:br>
              <a:rPr lang="fi-FI" sz="2800" dirty="0"/>
            </a:br>
            <a:r>
              <a:rPr lang="fi-FI" sz="2800" dirty="0"/>
              <a:t>kulttuuritoimija v. 2016)</a:t>
            </a:r>
          </a:p>
          <a:p>
            <a:pPr algn="ctr"/>
            <a:endParaRPr lang="fi-FI" sz="2200" dirty="0"/>
          </a:p>
        </p:txBody>
      </p:sp>
      <p:pic>
        <p:nvPicPr>
          <p:cNvPr id="11" name="Shape 306" descr="kaikukortti_logo_transp_02_.jpg"/>
          <p:cNvPicPr preferRelativeResize="0"/>
          <p:nvPr/>
        </p:nvPicPr>
        <p:blipFill>
          <a:blip r:embed="rId3">
            <a:alphaModFix/>
          </a:blip>
          <a:stretch>
            <a:fillRect/>
          </a:stretch>
        </p:blipFill>
        <p:spPr>
          <a:xfrm>
            <a:off x="761540" y="276390"/>
            <a:ext cx="3230903" cy="827599"/>
          </a:xfrm>
          <a:prstGeom prst="rect">
            <a:avLst/>
          </a:prstGeom>
          <a:noFill/>
          <a:ln>
            <a:noFill/>
          </a:ln>
        </p:spPr>
      </p:pic>
    </p:spTree>
    <p:extLst>
      <p:ext uri="{BB962C8B-B14F-4D97-AF65-F5344CB8AC3E}">
        <p14:creationId xmlns:p14="http://schemas.microsoft.com/office/powerpoint/2010/main" val="3641333333"/>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11151" y="21515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811151" y="1042751"/>
            <a:ext cx="6022567" cy="5167130"/>
          </a:xfrm>
          <a:prstGeom prst="wedgeEllipseCallout">
            <a:avLst>
              <a:gd name="adj1" fmla="val 18624"/>
              <a:gd name="adj2" fmla="val 61592"/>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solidFill>
                  <a:schemeClr val="dk1"/>
                </a:solidFill>
                <a:ea typeface="Calibri"/>
                <a:cs typeface="Calibri"/>
                <a:sym typeface="Calibri"/>
              </a:rPr>
              <a:t>”Alkaa jo uppoamaan eli nykyisin asiakkaat osaavat/tietävät </a:t>
            </a:r>
            <a:br>
              <a:rPr lang="fi-FI" sz="2800" i="1" dirty="0">
                <a:solidFill>
                  <a:schemeClr val="dk1"/>
                </a:solidFill>
                <a:ea typeface="Calibri"/>
                <a:cs typeface="Calibri"/>
                <a:sym typeface="Calibri"/>
              </a:rPr>
            </a:br>
            <a:r>
              <a:rPr lang="fi-FI" sz="2800" i="1" dirty="0">
                <a:solidFill>
                  <a:schemeClr val="dk1"/>
                </a:solidFill>
                <a:ea typeface="Calibri"/>
                <a:cs typeface="Calibri"/>
                <a:sym typeface="Calibri"/>
              </a:rPr>
              <a:t>jo kysyä </a:t>
            </a:r>
            <a:br>
              <a:rPr lang="fi-FI" sz="2800" i="1" dirty="0">
                <a:solidFill>
                  <a:schemeClr val="dk1"/>
                </a:solidFill>
                <a:ea typeface="Calibri"/>
                <a:cs typeface="Calibri"/>
                <a:sym typeface="Calibri"/>
              </a:rPr>
            </a:br>
            <a:r>
              <a:rPr lang="fi-FI" sz="2800" i="1" dirty="0">
                <a:solidFill>
                  <a:schemeClr val="dk1"/>
                </a:solidFill>
                <a:ea typeface="Calibri"/>
                <a:cs typeface="Calibri"/>
                <a:sym typeface="Calibri"/>
              </a:rPr>
              <a:t>"mistä niitä saa" </a:t>
            </a:r>
            <a:r>
              <a:rPr lang="fi-FI" sz="2800" i="1" dirty="0">
                <a:solidFill>
                  <a:schemeClr val="dk1"/>
                </a:solidFill>
                <a:ea typeface="Calibri"/>
                <a:cs typeface="Calibri"/>
                <a:sym typeface="Wingdings" panose="05000000000000000000" pitchFamily="2" charset="2"/>
              </a:rPr>
              <a:t> </a:t>
            </a:r>
            <a:r>
              <a:rPr lang="fi-FI" sz="2800" i="1" dirty="0">
                <a:solidFill>
                  <a:schemeClr val="dk1"/>
                </a:solidFill>
                <a:ea typeface="Calibri"/>
                <a:cs typeface="Calibri"/>
                <a:sym typeface="Calibri"/>
              </a:rPr>
              <a:t>”</a:t>
            </a:r>
          </a:p>
          <a:p>
            <a:pPr>
              <a:buClr>
                <a:schemeClr val="dk1"/>
              </a:buClr>
              <a:buSzPts val="1800"/>
            </a:pPr>
            <a:endParaRPr lang="fi-FI" sz="2800" i="1" dirty="0">
              <a:solidFill>
                <a:schemeClr val="dk1"/>
              </a:solidFill>
              <a:ea typeface="Calibri"/>
              <a:cs typeface="Calibri"/>
              <a:sym typeface="Calibri"/>
            </a:endParaRPr>
          </a:p>
          <a:p>
            <a:pPr>
              <a:buClr>
                <a:schemeClr val="dk1"/>
              </a:buClr>
              <a:buSzPts val="1800"/>
            </a:pPr>
            <a:r>
              <a:rPr lang="fi-FI" sz="2800" dirty="0"/>
              <a:t>(Kainuun Kaikukortti-verkoston </a:t>
            </a:r>
            <a:br>
              <a:rPr lang="fi-FI" sz="2800" dirty="0"/>
            </a:br>
            <a:r>
              <a:rPr lang="fi-FI" sz="2800" dirty="0"/>
              <a:t>sote-toimija v. 2017)</a:t>
            </a:r>
          </a:p>
        </p:txBody>
      </p:sp>
      <p:sp>
        <p:nvSpPr>
          <p:cNvPr id="6" name="Shape 411"/>
          <p:cNvSpPr/>
          <p:nvPr/>
        </p:nvSpPr>
        <p:spPr>
          <a:xfrm>
            <a:off x="6926317" y="904038"/>
            <a:ext cx="5116698" cy="4613893"/>
          </a:xfrm>
          <a:prstGeom prst="wedgeEllipseCallout">
            <a:avLst>
              <a:gd name="adj1" fmla="val -38061"/>
              <a:gd name="adj2" fmla="val 60003"/>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t>”Hyvä asia, kulttuuri kuuluu kaikille!”</a:t>
            </a:r>
          </a:p>
          <a:p>
            <a:pPr>
              <a:buClr>
                <a:schemeClr val="dk1"/>
              </a:buClr>
              <a:buSzPts val="1800"/>
            </a:pPr>
            <a:endParaRPr lang="fi-FI" sz="2800" i="1" dirty="0"/>
          </a:p>
          <a:p>
            <a:pPr>
              <a:buClr>
                <a:schemeClr val="dk1"/>
              </a:buClr>
              <a:buSzPts val="1800"/>
            </a:pPr>
            <a:r>
              <a:rPr lang="fi-FI" sz="2800" dirty="0"/>
              <a:t>(Kainuun Kaikukortti-verkoston </a:t>
            </a:r>
            <a:br>
              <a:rPr lang="fi-FI" sz="2800" dirty="0"/>
            </a:br>
            <a:r>
              <a:rPr lang="fi-FI" sz="2800" dirty="0"/>
              <a:t>sote-toimija v. 2017)</a:t>
            </a:r>
          </a:p>
          <a:p>
            <a:pPr>
              <a:buClr>
                <a:schemeClr val="dk1"/>
              </a:buClr>
              <a:buSzPts val="1800"/>
            </a:pPr>
            <a:endParaRPr sz="3200" i="1" dirty="0"/>
          </a:p>
        </p:txBody>
      </p:sp>
    </p:spTree>
    <p:extLst>
      <p:ext uri="{BB962C8B-B14F-4D97-AF65-F5344CB8AC3E}">
        <p14:creationId xmlns:p14="http://schemas.microsoft.com/office/powerpoint/2010/main" val="1966553848"/>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11151" y="21515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528958" y="1042751"/>
            <a:ext cx="5690972" cy="5106840"/>
          </a:xfrm>
          <a:prstGeom prst="wedgeEllipseCallout">
            <a:avLst>
              <a:gd name="adj1" fmla="val 18624"/>
              <a:gd name="adj2" fmla="val 61592"/>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solidFill>
                  <a:schemeClr val="dk1"/>
                </a:solidFill>
                <a:ea typeface="Calibri"/>
                <a:cs typeface="Calibri"/>
                <a:sym typeface="Calibri"/>
              </a:rPr>
              <a:t>”Mahdollisuus jakaa Kaikukorttia vähävaraiselle jäsenistöllemme on mahtavaa!” </a:t>
            </a:r>
          </a:p>
          <a:p>
            <a:pPr>
              <a:buClr>
                <a:schemeClr val="dk1"/>
              </a:buClr>
              <a:buSzPts val="1800"/>
            </a:pPr>
            <a:endParaRPr lang="fi-FI" sz="2800" i="1" dirty="0">
              <a:solidFill>
                <a:schemeClr val="dk1"/>
              </a:solidFill>
              <a:ea typeface="Calibri"/>
              <a:cs typeface="Calibri"/>
              <a:sym typeface="Calibri"/>
            </a:endParaRPr>
          </a:p>
          <a:p>
            <a:pPr>
              <a:buClr>
                <a:schemeClr val="dk1"/>
              </a:buClr>
              <a:buSzPts val="1800"/>
            </a:pPr>
            <a:r>
              <a:rPr lang="fi-FI" sz="2800" dirty="0"/>
              <a:t>(Kainuun Kaikukortti-verkoston </a:t>
            </a:r>
            <a:br>
              <a:rPr lang="fi-FI" sz="2800" dirty="0"/>
            </a:br>
            <a:r>
              <a:rPr lang="fi-FI" sz="2800" dirty="0"/>
              <a:t>sote-toimija v. 2017)</a:t>
            </a:r>
          </a:p>
        </p:txBody>
      </p:sp>
      <p:sp>
        <p:nvSpPr>
          <p:cNvPr id="6" name="Shape 411"/>
          <p:cNvSpPr/>
          <p:nvPr/>
        </p:nvSpPr>
        <p:spPr>
          <a:xfrm>
            <a:off x="6400800" y="693683"/>
            <a:ext cx="5486400" cy="5325280"/>
          </a:xfrm>
          <a:prstGeom prst="wedgeEllipseCallout">
            <a:avLst>
              <a:gd name="adj1" fmla="val -46611"/>
              <a:gd name="adj2" fmla="val 53849"/>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t>” Voi olla joskus se viimeinen lenkki esimerkiksi asiakkaan omassa päätöksenteossa; houkutin.”</a:t>
            </a:r>
          </a:p>
          <a:p>
            <a:pPr>
              <a:buClr>
                <a:schemeClr val="dk1"/>
              </a:buClr>
              <a:buSzPts val="1800"/>
            </a:pPr>
            <a:endParaRPr lang="fi-FI" sz="2800" i="1" dirty="0"/>
          </a:p>
          <a:p>
            <a:pPr>
              <a:buClr>
                <a:schemeClr val="dk1"/>
              </a:buClr>
              <a:buSzPts val="1800"/>
            </a:pPr>
            <a:r>
              <a:rPr lang="fi-FI" sz="2800" dirty="0"/>
              <a:t>(Kainuun Kaikukortti-verkoston </a:t>
            </a:r>
            <a:br>
              <a:rPr lang="fi-FI" sz="2800" dirty="0"/>
            </a:br>
            <a:r>
              <a:rPr lang="fi-FI" sz="2800" dirty="0"/>
              <a:t>sote-toimija v. 2017)</a:t>
            </a:r>
          </a:p>
        </p:txBody>
      </p:sp>
    </p:spTree>
    <p:extLst>
      <p:ext uri="{BB962C8B-B14F-4D97-AF65-F5344CB8AC3E}">
        <p14:creationId xmlns:p14="http://schemas.microsoft.com/office/powerpoint/2010/main" val="2139055341"/>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11151" y="21515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528958" y="1042751"/>
            <a:ext cx="5673739" cy="4629659"/>
          </a:xfrm>
          <a:prstGeom prst="wedgeEllipseCallout">
            <a:avLst>
              <a:gd name="adj1" fmla="val 18624"/>
              <a:gd name="adj2" fmla="val 61592"/>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solidFill>
                  <a:schemeClr val="dk1"/>
                </a:solidFill>
                <a:ea typeface="Calibri"/>
                <a:cs typeface="Calibri"/>
                <a:sym typeface="Calibri"/>
              </a:rPr>
              <a:t>” Mahdollistaa kulttuurin puolesta hyvän elämän taloudellisesta ahdingosta huolimatta.” </a:t>
            </a:r>
          </a:p>
          <a:p>
            <a:pPr>
              <a:buClr>
                <a:schemeClr val="dk1"/>
              </a:buClr>
              <a:buSzPts val="1800"/>
            </a:pPr>
            <a:endParaRPr lang="fi-FI" sz="2800" i="1" dirty="0">
              <a:solidFill>
                <a:schemeClr val="dk1"/>
              </a:solidFill>
              <a:ea typeface="Calibri"/>
              <a:cs typeface="Calibri"/>
              <a:sym typeface="Calibri"/>
            </a:endParaRPr>
          </a:p>
          <a:p>
            <a:pPr>
              <a:buClr>
                <a:schemeClr val="dk1"/>
              </a:buClr>
              <a:buSzPts val="1800"/>
            </a:pPr>
            <a:r>
              <a:rPr lang="fi-FI" sz="2800" dirty="0"/>
              <a:t>(Kainuun Kaikukortti-verkoston </a:t>
            </a:r>
            <a:br>
              <a:rPr lang="fi-FI" sz="2800" dirty="0"/>
            </a:br>
            <a:r>
              <a:rPr lang="fi-FI" sz="2800" dirty="0"/>
              <a:t>kulttuuritoimija v. 2017)</a:t>
            </a:r>
          </a:p>
        </p:txBody>
      </p:sp>
      <p:sp>
        <p:nvSpPr>
          <p:cNvPr id="6" name="Shape 411"/>
          <p:cNvSpPr/>
          <p:nvPr/>
        </p:nvSpPr>
        <p:spPr>
          <a:xfrm>
            <a:off x="6400800" y="693684"/>
            <a:ext cx="5642215" cy="4824248"/>
          </a:xfrm>
          <a:prstGeom prst="wedgeEllipseCallout">
            <a:avLst>
              <a:gd name="adj1" fmla="val -38061"/>
              <a:gd name="adj2" fmla="val 60003"/>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t>” Antaa kuvan, että yhteisöllä on kultainen sydän, hyvät arvot. Mahdollistaa uusien kävijöiden saamista.”</a:t>
            </a:r>
          </a:p>
          <a:p>
            <a:pPr>
              <a:buClr>
                <a:schemeClr val="dk1"/>
              </a:buClr>
              <a:buSzPts val="1800"/>
            </a:pPr>
            <a:endParaRPr lang="fi-FI" sz="2800" i="1" dirty="0"/>
          </a:p>
          <a:p>
            <a:pPr>
              <a:buClr>
                <a:schemeClr val="dk1"/>
              </a:buClr>
              <a:buSzPts val="1800"/>
            </a:pPr>
            <a:r>
              <a:rPr lang="fi-FI" sz="2800" dirty="0"/>
              <a:t>(Kainuun Kaikukortti-verkoston </a:t>
            </a:r>
            <a:br>
              <a:rPr lang="fi-FI" sz="2800" dirty="0"/>
            </a:br>
            <a:r>
              <a:rPr lang="fi-FI" sz="2800" dirty="0"/>
              <a:t>kulttuuritoimija v. 2017)</a:t>
            </a:r>
          </a:p>
        </p:txBody>
      </p:sp>
    </p:spTree>
    <p:extLst>
      <p:ext uri="{BB962C8B-B14F-4D97-AF65-F5344CB8AC3E}">
        <p14:creationId xmlns:p14="http://schemas.microsoft.com/office/powerpoint/2010/main" val="3053852199"/>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11151" y="21515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528958" y="1042751"/>
            <a:ext cx="6072809" cy="5086744"/>
          </a:xfrm>
          <a:prstGeom prst="wedgeEllipseCallout">
            <a:avLst>
              <a:gd name="adj1" fmla="val 42900"/>
              <a:gd name="adj2" fmla="val 56644"/>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lgn="ctr">
              <a:buClr>
                <a:schemeClr val="dk1"/>
              </a:buClr>
              <a:buSzPts val="1800"/>
            </a:pPr>
            <a:r>
              <a:rPr lang="fi-FI" sz="2800" i="1" dirty="0">
                <a:solidFill>
                  <a:schemeClr val="dk1"/>
                </a:solidFill>
                <a:ea typeface="Calibri"/>
                <a:cs typeface="Calibri"/>
                <a:sym typeface="Calibri"/>
              </a:rPr>
              <a:t>” Puheeksi ottamisen yhteydessä keskustelua saadaan aikaan myös kulttuuri tapahtumista näinollen uusia ulottuvuuksia tarjolla.” </a:t>
            </a:r>
          </a:p>
          <a:p>
            <a:pPr algn="ctr">
              <a:buClr>
                <a:schemeClr val="dk1"/>
              </a:buClr>
              <a:buSzPts val="1800"/>
            </a:pPr>
            <a:endParaRPr lang="fi-FI" sz="2800" i="1" dirty="0">
              <a:solidFill>
                <a:schemeClr val="dk1"/>
              </a:solidFill>
              <a:ea typeface="Calibri"/>
              <a:cs typeface="Calibri"/>
              <a:sym typeface="Calibri"/>
            </a:endParaRPr>
          </a:p>
          <a:p>
            <a:pPr algn="ctr">
              <a:buClr>
                <a:schemeClr val="dk1"/>
              </a:buClr>
              <a:buSzPts val="1800"/>
            </a:pPr>
            <a:r>
              <a:rPr lang="fi-FI" sz="2800" dirty="0"/>
              <a:t>(Kainuun Kaikukortti-verkoston </a:t>
            </a:r>
            <a:br>
              <a:rPr lang="fi-FI" sz="2800" dirty="0"/>
            </a:br>
            <a:r>
              <a:rPr lang="fi-FI" sz="2800" dirty="0"/>
              <a:t>kulttuuritoimija v. 2017)</a:t>
            </a:r>
          </a:p>
        </p:txBody>
      </p:sp>
      <p:sp>
        <p:nvSpPr>
          <p:cNvPr id="6" name="Shape 411"/>
          <p:cNvSpPr/>
          <p:nvPr/>
        </p:nvSpPr>
        <p:spPr>
          <a:xfrm>
            <a:off x="6883960" y="693683"/>
            <a:ext cx="5159055" cy="5043925"/>
          </a:xfrm>
          <a:prstGeom prst="wedgeEllipseCallout">
            <a:avLst>
              <a:gd name="adj1" fmla="val -38061"/>
              <a:gd name="adj2" fmla="val 60003"/>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t>” Asiakkaat [ovat]mielissään.”</a:t>
            </a:r>
          </a:p>
          <a:p>
            <a:pPr>
              <a:buClr>
                <a:schemeClr val="dk1"/>
              </a:buClr>
              <a:buSzPts val="1800"/>
            </a:pPr>
            <a:endParaRPr lang="fi-FI" sz="2800" i="1" dirty="0"/>
          </a:p>
          <a:p>
            <a:pPr>
              <a:buClr>
                <a:schemeClr val="dk1"/>
              </a:buClr>
              <a:buSzPts val="1800"/>
            </a:pPr>
            <a:r>
              <a:rPr lang="fi-FI" sz="2800" dirty="0"/>
              <a:t>(Kainuun Kaikukortti-verkoston </a:t>
            </a:r>
            <a:br>
              <a:rPr lang="fi-FI" sz="2800" dirty="0"/>
            </a:br>
            <a:r>
              <a:rPr lang="fi-FI" sz="2800" dirty="0"/>
              <a:t>kulttuuritoimija v. 2017)</a:t>
            </a:r>
          </a:p>
        </p:txBody>
      </p:sp>
    </p:spTree>
    <p:extLst>
      <p:ext uri="{BB962C8B-B14F-4D97-AF65-F5344CB8AC3E}">
        <p14:creationId xmlns:p14="http://schemas.microsoft.com/office/powerpoint/2010/main" val="3338321148"/>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11151" y="21515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828296" y="1319198"/>
            <a:ext cx="4689636" cy="4577106"/>
          </a:xfrm>
          <a:prstGeom prst="wedgeEllipseCallout">
            <a:avLst>
              <a:gd name="adj1" fmla="val 31387"/>
              <a:gd name="adj2" fmla="val 57678"/>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solidFill>
                  <a:schemeClr val="dk1"/>
                </a:solidFill>
                <a:ea typeface="Calibri"/>
                <a:cs typeface="Calibri"/>
                <a:sym typeface="Calibri"/>
              </a:rPr>
              <a:t>” Olisi hyvä, jos Kaikukorttia pystyi käyttämään myös liikuntapalveluissa.”</a:t>
            </a:r>
          </a:p>
          <a:p>
            <a:pPr>
              <a:buClr>
                <a:schemeClr val="dk1"/>
              </a:buClr>
              <a:buSzPts val="1800"/>
            </a:pPr>
            <a:r>
              <a:rPr lang="fi-FI" sz="2800" i="1" dirty="0">
                <a:solidFill>
                  <a:schemeClr val="dk1"/>
                </a:solidFill>
                <a:ea typeface="Calibri"/>
                <a:cs typeface="Calibri"/>
                <a:sym typeface="Calibri"/>
              </a:rPr>
              <a:t> </a:t>
            </a:r>
          </a:p>
          <a:p>
            <a:pPr>
              <a:buClr>
                <a:schemeClr val="dk1"/>
              </a:buClr>
              <a:buSzPts val="1800"/>
            </a:pPr>
            <a:r>
              <a:rPr lang="fi-FI" sz="2800" dirty="0"/>
              <a:t>(Kainuun Kaikukortti-verkoston </a:t>
            </a:r>
            <a:br>
              <a:rPr lang="fi-FI" sz="2800" dirty="0"/>
            </a:br>
            <a:r>
              <a:rPr lang="fi-FI" sz="2800" dirty="0"/>
              <a:t>sote-toimija v. 2017)</a:t>
            </a:r>
          </a:p>
        </p:txBody>
      </p:sp>
      <p:sp>
        <p:nvSpPr>
          <p:cNvPr id="6" name="Shape 411"/>
          <p:cNvSpPr/>
          <p:nvPr/>
        </p:nvSpPr>
        <p:spPr>
          <a:xfrm>
            <a:off x="5665077" y="215151"/>
            <a:ext cx="6127530" cy="5512987"/>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t>”Olisi hyvä, jos Kaikukortilla voisi päästä laajemmin nuoria kiinnostaviin kulttuuripaikkoihin ja -tapahtumiin.” </a:t>
            </a:r>
          </a:p>
          <a:p>
            <a:pPr>
              <a:buClr>
                <a:schemeClr val="dk1"/>
              </a:buClr>
              <a:buSzPts val="1800"/>
            </a:pPr>
            <a:endParaRPr lang="fi-FI" sz="2800" i="1" dirty="0"/>
          </a:p>
          <a:p>
            <a:pPr>
              <a:buClr>
                <a:schemeClr val="dk1"/>
              </a:buClr>
              <a:buSzPts val="1800"/>
            </a:pPr>
            <a:r>
              <a:rPr lang="fi-FI" sz="2800" dirty="0"/>
              <a:t>(Kainuun Kaikukortti-verkoston </a:t>
            </a:r>
            <a:br>
              <a:rPr lang="fi-FI" sz="2800" dirty="0"/>
            </a:br>
            <a:r>
              <a:rPr lang="fi-FI" sz="2800" dirty="0"/>
              <a:t>sote-toimija v. 2017)</a:t>
            </a:r>
          </a:p>
        </p:txBody>
      </p:sp>
    </p:spTree>
    <p:extLst>
      <p:ext uri="{BB962C8B-B14F-4D97-AF65-F5344CB8AC3E}">
        <p14:creationId xmlns:p14="http://schemas.microsoft.com/office/powerpoint/2010/main" val="3719945290"/>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11151" y="21515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712158" y="1122428"/>
            <a:ext cx="6290134" cy="5336245"/>
          </a:xfrm>
          <a:prstGeom prst="wedgeEllipseCallout">
            <a:avLst>
              <a:gd name="adj1" fmla="val 41140"/>
              <a:gd name="adj2" fmla="val 45531"/>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lgn="ctr">
              <a:buClr>
                <a:schemeClr val="dk1"/>
              </a:buClr>
              <a:buSzPts val="1800"/>
            </a:pPr>
            <a:r>
              <a:rPr lang="fi-FI" sz="2800" i="1" dirty="0">
                <a:solidFill>
                  <a:schemeClr val="dk1"/>
                </a:solidFill>
                <a:ea typeface="Calibri"/>
                <a:cs typeface="Calibri"/>
                <a:sym typeface="Calibri"/>
              </a:rPr>
              <a:t> </a:t>
            </a:r>
          </a:p>
          <a:p>
            <a:pPr>
              <a:buClr>
                <a:schemeClr val="dk1"/>
              </a:buClr>
              <a:buSzPts val="1800"/>
            </a:pPr>
            <a:r>
              <a:rPr lang="fi-FI" sz="2800" dirty="0"/>
              <a:t> ”Kaikukortilla on ollut mahdollista päästä sellaisiin tapahtumiin ilmaiseksi joihin ei välttämättä itsellä olisi ollut varaa mennä.”</a:t>
            </a:r>
          </a:p>
          <a:p>
            <a:pPr>
              <a:buClr>
                <a:schemeClr val="dk1"/>
              </a:buClr>
              <a:buSzPts val="1800"/>
            </a:pPr>
            <a:endParaRPr lang="fi-FI" sz="2800" dirty="0"/>
          </a:p>
          <a:p>
            <a:pPr>
              <a:buClr>
                <a:schemeClr val="dk1"/>
              </a:buClr>
              <a:buSzPts val="1800"/>
            </a:pPr>
            <a:r>
              <a:rPr lang="fi-FI" sz="2800" dirty="0"/>
              <a:t> (Kaikukortin haltija Kainuussa v. 2017)</a:t>
            </a:r>
          </a:p>
        </p:txBody>
      </p:sp>
      <p:sp>
        <p:nvSpPr>
          <p:cNvPr id="6" name="Shape 411"/>
          <p:cNvSpPr/>
          <p:nvPr/>
        </p:nvSpPr>
        <p:spPr>
          <a:xfrm>
            <a:off x="7234175" y="1037983"/>
            <a:ext cx="4674177" cy="4252677"/>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dirty="0"/>
              <a:t>”Virkistystä arkeen” </a:t>
            </a:r>
          </a:p>
          <a:p>
            <a:pPr>
              <a:buClr>
                <a:schemeClr val="dk1"/>
              </a:buClr>
              <a:buSzPts val="1800"/>
            </a:pPr>
            <a:endParaRPr lang="fi-FI" sz="3200" dirty="0"/>
          </a:p>
          <a:p>
            <a:pPr>
              <a:buClr>
                <a:schemeClr val="dk1"/>
              </a:buClr>
              <a:buSzPts val="1800"/>
            </a:pPr>
            <a:r>
              <a:rPr lang="fi-FI" sz="3200" dirty="0"/>
              <a:t>(Kaikukortin haltija Kainuussa v. 2017)</a:t>
            </a:r>
            <a:endParaRPr sz="3200" i="1" dirty="0"/>
          </a:p>
        </p:txBody>
      </p:sp>
    </p:spTree>
    <p:extLst>
      <p:ext uri="{BB962C8B-B14F-4D97-AF65-F5344CB8AC3E}">
        <p14:creationId xmlns:p14="http://schemas.microsoft.com/office/powerpoint/2010/main" val="1826635582"/>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11151" y="21515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828296" y="1319198"/>
            <a:ext cx="5964390" cy="4920828"/>
          </a:xfrm>
          <a:prstGeom prst="wedgeEllipseCallout">
            <a:avLst>
              <a:gd name="adj1" fmla="val 31387"/>
              <a:gd name="adj2" fmla="val 57678"/>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lgn="ctr">
              <a:buClr>
                <a:schemeClr val="dk1"/>
              </a:buClr>
              <a:buSzPts val="1800"/>
            </a:pPr>
            <a:r>
              <a:rPr lang="fi-FI" sz="2800" i="1" dirty="0">
                <a:solidFill>
                  <a:schemeClr val="dk1"/>
                </a:solidFill>
                <a:ea typeface="Calibri"/>
                <a:cs typeface="Calibri"/>
                <a:sym typeface="Calibri"/>
              </a:rPr>
              <a:t> </a:t>
            </a:r>
          </a:p>
          <a:p>
            <a:pPr>
              <a:buClr>
                <a:schemeClr val="dk1"/>
              </a:buClr>
              <a:buSzPts val="1800"/>
            </a:pPr>
            <a:r>
              <a:rPr lang="fi-FI" sz="2800" i="1" dirty="0"/>
              <a:t>”On mukavaa,  että saa mahdollisuuden osallistua erilaisiin tapahtumiin” </a:t>
            </a:r>
          </a:p>
          <a:p>
            <a:pPr>
              <a:buClr>
                <a:schemeClr val="dk1"/>
              </a:buClr>
              <a:buSzPts val="1800"/>
            </a:pPr>
            <a:endParaRPr lang="fi-FI" sz="2800" i="1" dirty="0"/>
          </a:p>
          <a:p>
            <a:pPr>
              <a:buClr>
                <a:schemeClr val="dk1"/>
              </a:buClr>
              <a:buSzPts val="1800"/>
            </a:pPr>
            <a:r>
              <a:rPr lang="fi-FI" sz="2800" dirty="0"/>
              <a:t>(Kaikukortin haltija Kainuussa v. 2017)</a:t>
            </a:r>
          </a:p>
        </p:txBody>
      </p:sp>
      <p:sp>
        <p:nvSpPr>
          <p:cNvPr id="6" name="Shape 411"/>
          <p:cNvSpPr/>
          <p:nvPr/>
        </p:nvSpPr>
        <p:spPr>
          <a:xfrm>
            <a:off x="7028631" y="828102"/>
            <a:ext cx="4838472" cy="4517622"/>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t>” Suuri apu”</a:t>
            </a:r>
          </a:p>
          <a:p>
            <a:pPr>
              <a:buClr>
                <a:schemeClr val="dk1"/>
              </a:buClr>
              <a:buSzPts val="1800"/>
            </a:pPr>
            <a:endParaRPr lang="fi-FI" sz="3200" i="1" dirty="0"/>
          </a:p>
          <a:p>
            <a:pPr>
              <a:buClr>
                <a:schemeClr val="dk1"/>
              </a:buClr>
              <a:buSzPts val="1800"/>
            </a:pPr>
            <a:r>
              <a:rPr lang="fi-FI" sz="3200" dirty="0"/>
              <a:t>(Kaikukortin haltija Kainuussa v. 2017)</a:t>
            </a:r>
            <a:endParaRPr sz="3200" i="1" dirty="0"/>
          </a:p>
        </p:txBody>
      </p:sp>
    </p:spTree>
    <p:extLst>
      <p:ext uri="{BB962C8B-B14F-4D97-AF65-F5344CB8AC3E}">
        <p14:creationId xmlns:p14="http://schemas.microsoft.com/office/powerpoint/2010/main" val="3723833999"/>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022772" y="1457094"/>
            <a:ext cx="5367979" cy="5064285"/>
          </a:xfrm>
          <a:prstGeom prst="wedgeEllipseCallout">
            <a:avLst>
              <a:gd name="adj1" fmla="val 42149"/>
              <a:gd name="adj2" fmla="val 54283"/>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t>”[Kaikukortti merkitsee] virkistyshetkiä ja hetken arjesta irti pääsemistä”</a:t>
            </a:r>
          </a:p>
          <a:p>
            <a:pPr>
              <a:buClr>
                <a:schemeClr val="dk1"/>
              </a:buClr>
              <a:buSzPts val="1800"/>
            </a:pPr>
            <a:endParaRPr lang="fi-FI" sz="3200" i="1" dirty="0"/>
          </a:p>
          <a:p>
            <a:pPr>
              <a:buClr>
                <a:schemeClr val="dk1"/>
              </a:buClr>
              <a:buSzPts val="1800"/>
            </a:pPr>
            <a:r>
              <a:rPr lang="fi-FI" sz="3200" dirty="0"/>
              <a:t>(Kaikukortin haltija Kainuussa v. 2017)</a:t>
            </a:r>
            <a:endParaRPr sz="3200" dirty="0"/>
          </a:p>
        </p:txBody>
      </p:sp>
      <p:sp>
        <p:nvSpPr>
          <p:cNvPr id="6" name="Shape 411"/>
          <p:cNvSpPr/>
          <p:nvPr/>
        </p:nvSpPr>
        <p:spPr>
          <a:xfrm>
            <a:off x="6611814" y="1119371"/>
            <a:ext cx="5385917" cy="4899592"/>
          </a:xfrm>
          <a:prstGeom prst="wedgeEllipseCallout">
            <a:avLst>
              <a:gd name="adj1" fmla="val -20833"/>
              <a:gd name="adj2" fmla="val 62500"/>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t>” Todella hyvä että annetaan mahdollisuus tällaiseen”</a:t>
            </a:r>
          </a:p>
          <a:p>
            <a:pPr>
              <a:buClr>
                <a:schemeClr val="dk1"/>
              </a:buClr>
              <a:buSzPts val="1800"/>
            </a:pPr>
            <a:endParaRPr lang="fi-FI" sz="3200" i="1" dirty="0"/>
          </a:p>
          <a:p>
            <a:pPr>
              <a:buClr>
                <a:schemeClr val="dk1"/>
              </a:buClr>
              <a:buSzPts val="1800"/>
            </a:pPr>
            <a:r>
              <a:rPr lang="fi-FI" sz="3200" dirty="0"/>
              <a:t>(Kaikukortin haltija Kainuussa v. 2017)</a:t>
            </a:r>
            <a:endParaRPr sz="3200" dirty="0"/>
          </a:p>
        </p:txBody>
      </p:sp>
    </p:spTree>
    <p:extLst>
      <p:ext uri="{BB962C8B-B14F-4D97-AF65-F5344CB8AC3E}">
        <p14:creationId xmlns:p14="http://schemas.microsoft.com/office/powerpoint/2010/main" val="1124674967"/>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743585" y="129125"/>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759811" y="542925"/>
            <a:ext cx="10815889" cy="5807633"/>
          </a:xfrm>
          <a:prstGeom prst="wedgeEllipseCallout">
            <a:avLst>
              <a:gd name="adj1" fmla="val -44804"/>
              <a:gd name="adj2" fmla="val 54752"/>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t>”Isolla osalla asiakkaistamme on vaikeuksia liikkua yksin kodin ulkopuolella, mutta on tullut muutamia mukavia yllätyksiä, että joku päässyt lähtemään esim. teatteriin. Eli kokonaisuudessaan hyvä juttu tämä Kaikukortti!” </a:t>
            </a:r>
          </a:p>
          <a:p>
            <a:pPr>
              <a:buClr>
                <a:schemeClr val="dk1"/>
              </a:buClr>
              <a:buSzPts val="1800"/>
            </a:pPr>
            <a:endParaRPr lang="fi-FI" sz="3200" dirty="0"/>
          </a:p>
          <a:p>
            <a:pPr>
              <a:buClr>
                <a:schemeClr val="dk1"/>
              </a:buClr>
              <a:buSzPts val="1800"/>
            </a:pPr>
            <a:r>
              <a:rPr lang="fi-FI" sz="3200" dirty="0"/>
              <a:t>(Kainuun Kaikukortti-verkoston </a:t>
            </a:r>
            <a:br>
              <a:rPr lang="fi-FI" sz="3200" dirty="0"/>
            </a:br>
            <a:r>
              <a:rPr lang="fi-FI" sz="3200" dirty="0"/>
              <a:t>  sote-kumppani 2016)</a:t>
            </a:r>
          </a:p>
        </p:txBody>
      </p:sp>
    </p:spTree>
    <p:extLst>
      <p:ext uri="{BB962C8B-B14F-4D97-AF65-F5344CB8AC3E}">
        <p14:creationId xmlns:p14="http://schemas.microsoft.com/office/powerpoint/2010/main" val="3811197794"/>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pic>
        <p:nvPicPr>
          <p:cNvPr id="306" name="Shape 306" descr="kaikukortti_logo_transp_02_.jpg"/>
          <p:cNvPicPr preferRelativeResize="0"/>
          <p:nvPr/>
        </p:nvPicPr>
        <p:blipFill>
          <a:blip r:embed="rId3">
            <a:alphaModFix/>
          </a:blip>
          <a:stretch>
            <a:fillRect/>
          </a:stretch>
        </p:blipFill>
        <p:spPr>
          <a:xfrm>
            <a:off x="633052" y="161142"/>
            <a:ext cx="3230903" cy="827599"/>
          </a:xfrm>
          <a:prstGeom prst="rect">
            <a:avLst/>
          </a:prstGeom>
          <a:noFill/>
          <a:ln>
            <a:noFill/>
          </a:ln>
        </p:spPr>
      </p:pic>
      <p:pic>
        <p:nvPicPr>
          <p:cNvPr id="7" name="Shape 151"/>
          <p:cNvPicPr preferRelativeResize="0"/>
          <p:nvPr/>
        </p:nvPicPr>
        <p:blipFill rotWithShape="1">
          <a:blip r:embed="rId4">
            <a:alphaModFix/>
          </a:blip>
          <a:srcRect/>
          <a:stretch/>
        </p:blipFill>
        <p:spPr>
          <a:xfrm rot="5400000">
            <a:off x="-1869524" y="4475746"/>
            <a:ext cx="4268007" cy="496502"/>
          </a:xfrm>
          <a:prstGeom prst="rect">
            <a:avLst/>
          </a:prstGeom>
          <a:noFill/>
          <a:ln>
            <a:noFill/>
          </a:ln>
        </p:spPr>
      </p:pic>
      <p:pic>
        <p:nvPicPr>
          <p:cNvPr id="6" name="Shape 151"/>
          <p:cNvPicPr preferRelativeResize="0"/>
          <p:nvPr/>
        </p:nvPicPr>
        <p:blipFill rotWithShape="1">
          <a:blip r:embed="rId4">
            <a:alphaModFix/>
          </a:blip>
          <a:srcRect/>
          <a:stretch/>
        </p:blipFill>
        <p:spPr>
          <a:xfrm rot="5400000">
            <a:off x="-1885752" y="1885752"/>
            <a:ext cx="4268007" cy="496502"/>
          </a:xfrm>
          <a:prstGeom prst="rect">
            <a:avLst/>
          </a:prstGeom>
          <a:noFill/>
          <a:ln>
            <a:noFill/>
          </a:ln>
        </p:spPr>
      </p:pic>
      <p:sp>
        <p:nvSpPr>
          <p:cNvPr id="9" name="Kuvaselite-ellipsi 8"/>
          <p:cNvSpPr/>
          <p:nvPr/>
        </p:nvSpPr>
        <p:spPr>
          <a:xfrm>
            <a:off x="723481" y="462224"/>
            <a:ext cx="11043139" cy="6250075"/>
          </a:xfrm>
          <a:prstGeom prst="wedgeEllipseCallout">
            <a:avLst>
              <a:gd name="adj1" fmla="val -45999"/>
              <a:gd name="adj2" fmla="val 48769"/>
            </a:avLst>
          </a:prstGeom>
          <a:solidFill>
            <a:schemeClr val="bg1"/>
          </a:solidFill>
          <a:ln w="57150">
            <a:solidFill>
              <a:srgbClr val="82DDF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i-FI" sz="2800" i="1" kern="0" dirty="0">
                <a:solidFill>
                  <a:schemeClr val="tx1"/>
                </a:solidFill>
                <a:latin typeface="Calibri" panose="020F0502020204030204" pitchFamily="34" charset="0"/>
                <a:sym typeface="Arial"/>
              </a:rPr>
              <a:t>” Näemme tämän todella hienona </a:t>
            </a:r>
            <a:br>
              <a:rPr lang="fi-FI" sz="2800" i="1" kern="0" dirty="0">
                <a:solidFill>
                  <a:schemeClr val="tx1"/>
                </a:solidFill>
                <a:latin typeface="Calibri" panose="020F0502020204030204" pitchFamily="34" charset="0"/>
                <a:sym typeface="Arial"/>
              </a:rPr>
            </a:br>
            <a:r>
              <a:rPr lang="fi-FI" sz="2800" i="1" kern="0" dirty="0">
                <a:solidFill>
                  <a:schemeClr val="tx1"/>
                </a:solidFill>
                <a:latin typeface="Calibri" panose="020F0502020204030204" pitchFamily="34" charset="0"/>
                <a:sym typeface="Arial"/>
              </a:rPr>
              <a:t>mahdollisuutena tukea päihdekuntoutusta. Esimerkiksi kansalaisopiston kurssille osallistuminen on auttanut pysymään päihteettömänä. Osallistuminen kertautuu positiivisesti muualla, tulee suoranaista säästöä ja päihteettömiä vuorokausia. Eli että on asia johon viikossa tähtää, tämän myötä sitä taloudellista kynnystä ei ole. ” </a:t>
            </a:r>
          </a:p>
          <a:p>
            <a:pPr>
              <a:defRPr/>
            </a:pPr>
            <a:endParaRPr lang="fi-FI" sz="2800" i="1" kern="0" dirty="0">
              <a:solidFill>
                <a:schemeClr val="tx1"/>
              </a:solidFill>
              <a:latin typeface="Calibri" panose="020F0502020204030204" pitchFamily="34" charset="0"/>
              <a:sym typeface="Arial"/>
            </a:endParaRPr>
          </a:p>
          <a:p>
            <a:pPr>
              <a:defRPr/>
            </a:pPr>
            <a:r>
              <a:rPr lang="fi-FI" sz="2800" kern="0" dirty="0">
                <a:solidFill>
                  <a:schemeClr val="tx1"/>
                </a:solidFill>
                <a:latin typeface="Calibri" panose="020F0502020204030204" pitchFamily="34" charset="0"/>
                <a:sym typeface="Arial"/>
              </a:rPr>
              <a:t>(Kainuun Kaikukortti-verkoston sote-kumppani </a:t>
            </a:r>
            <a:br>
              <a:rPr lang="fi-FI" sz="2800" kern="0" dirty="0">
                <a:solidFill>
                  <a:schemeClr val="tx1"/>
                </a:solidFill>
                <a:latin typeface="Calibri" panose="020F0502020204030204" pitchFamily="34" charset="0"/>
                <a:sym typeface="Arial"/>
              </a:rPr>
            </a:br>
            <a:r>
              <a:rPr lang="fi-FI" sz="2800" kern="0" dirty="0">
                <a:solidFill>
                  <a:schemeClr val="tx1"/>
                </a:solidFill>
                <a:latin typeface="Calibri" panose="020F0502020204030204" pitchFamily="34" charset="0"/>
                <a:sym typeface="Arial"/>
              </a:rPr>
              <a:t>v. 2017)</a:t>
            </a:r>
          </a:p>
        </p:txBody>
      </p:sp>
    </p:spTree>
    <p:extLst>
      <p:ext uri="{BB962C8B-B14F-4D97-AF65-F5344CB8AC3E}">
        <p14:creationId xmlns:p14="http://schemas.microsoft.com/office/powerpoint/2010/main" val="237670833"/>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1746564" y="1119500"/>
            <a:ext cx="9618800" cy="4940800"/>
          </a:xfrm>
          <a:prstGeom prst="wedgeEllipseCallout">
            <a:avLst>
              <a:gd name="adj1" fmla="val -50501"/>
              <a:gd name="adj2" fmla="val 51721"/>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3200" i="1" dirty="0">
                <a:solidFill>
                  <a:schemeClr val="dk1"/>
                </a:solidFill>
                <a:ea typeface="Calibri"/>
                <a:cs typeface="Calibri"/>
                <a:sym typeface="Calibri"/>
              </a:rPr>
              <a:t> ”On ihanaa kun nyt on voinut käydä kulttuuritapahtumissa ja on voinut viedä lapsetkin, kun ei minulla muuten ole mitenkään varaa ostaa koko porukalle lippuja.”</a:t>
            </a:r>
          </a:p>
          <a:p>
            <a:pPr>
              <a:buClr>
                <a:schemeClr val="dk1"/>
              </a:buClr>
              <a:buSzPts val="1800"/>
            </a:pPr>
            <a:endParaRPr lang="fi-FI" sz="3200" i="1" dirty="0">
              <a:solidFill>
                <a:schemeClr val="dk1"/>
              </a:solidFill>
              <a:sym typeface="Calibri"/>
            </a:endParaRPr>
          </a:p>
          <a:p>
            <a:pPr>
              <a:buClr>
                <a:schemeClr val="dk1"/>
              </a:buClr>
              <a:buSzPts val="1800"/>
            </a:pPr>
            <a:r>
              <a:rPr lang="fi-FI" sz="3200" dirty="0">
                <a:solidFill>
                  <a:srgbClr val="000000"/>
                </a:solidFill>
                <a:sym typeface="Calibri"/>
              </a:rPr>
              <a:t>(Kaikukortin haltija Espoossa 2015)</a:t>
            </a:r>
            <a:endParaRPr sz="3200" dirty="0"/>
          </a:p>
        </p:txBody>
      </p:sp>
    </p:spTree>
    <p:extLst>
      <p:ext uri="{BB962C8B-B14F-4D97-AF65-F5344CB8AC3E}">
        <p14:creationId xmlns:p14="http://schemas.microsoft.com/office/powerpoint/2010/main" val="681076869"/>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669074" y="1197557"/>
            <a:ext cx="5151863" cy="4812949"/>
          </a:xfrm>
          <a:prstGeom prst="wedgeEllipseCallout">
            <a:avLst>
              <a:gd name="adj1" fmla="val 41938"/>
              <a:gd name="adj2" fmla="val 52074"/>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solidFill>
                  <a:schemeClr val="dk1"/>
                </a:solidFill>
                <a:ea typeface="Calibri"/>
                <a:cs typeface="Calibri"/>
                <a:sym typeface="Calibri"/>
              </a:rPr>
              <a:t> </a:t>
            </a:r>
            <a:r>
              <a:rPr lang="fi-FI" sz="2800" i="1" dirty="0"/>
              <a:t>”Kulttuurin merkitys henkiselle hyvinvoinnille ja mielialalle on </a:t>
            </a:r>
            <a:br>
              <a:rPr lang="fi-FI" sz="2800" i="1" dirty="0"/>
            </a:br>
            <a:r>
              <a:rPr lang="fi-FI" sz="2800" i="1" dirty="0"/>
              <a:t>oikeasti suuri”. </a:t>
            </a:r>
          </a:p>
          <a:p>
            <a:pPr>
              <a:buClr>
                <a:schemeClr val="dk1"/>
              </a:buClr>
              <a:buSzPts val="1800"/>
            </a:pPr>
            <a:endParaRPr lang="fi-FI" sz="2800" i="1" dirty="0"/>
          </a:p>
          <a:p>
            <a:pPr>
              <a:buClr>
                <a:schemeClr val="dk1"/>
              </a:buClr>
              <a:buSzPts val="1800"/>
            </a:pPr>
            <a:r>
              <a:rPr lang="fi-FI" sz="2800" dirty="0"/>
              <a:t>(Kaikukortin haltija Espoossa 2015)</a:t>
            </a:r>
          </a:p>
          <a:p>
            <a:pPr>
              <a:buClr>
                <a:schemeClr val="dk1"/>
              </a:buClr>
              <a:buSzPts val="1800"/>
            </a:pPr>
            <a:endParaRPr sz="3200" dirty="0"/>
          </a:p>
        </p:txBody>
      </p:sp>
      <p:sp>
        <p:nvSpPr>
          <p:cNvPr id="6" name="Shape 411"/>
          <p:cNvSpPr/>
          <p:nvPr/>
        </p:nvSpPr>
        <p:spPr>
          <a:xfrm>
            <a:off x="6198647" y="914400"/>
            <a:ext cx="5430869" cy="4960959"/>
          </a:xfrm>
          <a:prstGeom prst="wedgeEllipseCallout">
            <a:avLst>
              <a:gd name="adj1" fmla="val -30689"/>
              <a:gd name="adj2" fmla="val 60927"/>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buClr>
                <a:schemeClr val="dk1"/>
              </a:buClr>
              <a:buSzPts val="1800"/>
            </a:pPr>
            <a:r>
              <a:rPr lang="fi-FI" sz="2800" i="1" dirty="0">
                <a:solidFill>
                  <a:schemeClr val="dk1"/>
                </a:solidFill>
                <a:ea typeface="Calibri"/>
                <a:cs typeface="Calibri"/>
                <a:sym typeface="Calibri"/>
              </a:rPr>
              <a:t> ”Ilman Kaikukorttia maksulliset kulttuuri-palvelut olisivat minulle, pitkäaikaistyöttömälle, täysin tavoittamattomissa”.</a:t>
            </a:r>
          </a:p>
          <a:p>
            <a:pPr>
              <a:buClr>
                <a:schemeClr val="dk1"/>
              </a:buClr>
              <a:buSzPts val="1800"/>
            </a:pPr>
            <a:endParaRPr lang="fi-FI" sz="2800" i="1" dirty="0">
              <a:solidFill>
                <a:schemeClr val="dk1"/>
              </a:solidFill>
              <a:ea typeface="Calibri"/>
              <a:cs typeface="Calibri"/>
              <a:sym typeface="Calibri"/>
            </a:endParaRPr>
          </a:p>
          <a:p>
            <a:pPr>
              <a:buClr>
                <a:schemeClr val="dk1"/>
              </a:buClr>
              <a:buSzPts val="1800"/>
            </a:pPr>
            <a:r>
              <a:rPr lang="fi-FI" sz="2800" i="1" dirty="0">
                <a:solidFill>
                  <a:schemeClr val="dk1"/>
                </a:solidFill>
                <a:ea typeface="Calibri"/>
                <a:cs typeface="Calibri"/>
                <a:sym typeface="Calibri"/>
              </a:rPr>
              <a:t> (Kaikukortin haltija Espoossa 2015)</a:t>
            </a:r>
            <a:endParaRPr sz="2800" dirty="0"/>
          </a:p>
        </p:txBody>
      </p:sp>
    </p:spTree>
    <p:extLst>
      <p:ext uri="{BB962C8B-B14F-4D97-AF65-F5344CB8AC3E}">
        <p14:creationId xmlns:p14="http://schemas.microsoft.com/office/powerpoint/2010/main" val="550859487"/>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528958" y="1034980"/>
            <a:ext cx="4917249" cy="5449903"/>
          </a:xfrm>
          <a:prstGeom prst="wedgeEllipseCallout">
            <a:avLst>
              <a:gd name="adj1" fmla="val 41938"/>
              <a:gd name="adj2" fmla="val 52074"/>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spcBef>
                <a:spcPct val="0"/>
              </a:spcBef>
            </a:pPr>
            <a:r>
              <a:rPr lang="fi-FI" altLang="sv-FI" sz="2400" i="1" dirty="0"/>
              <a:t>”Kaikukortin avulla tavoitamme paljon sellaisia henkilöitä, jotka eivät ole aikaisemmin käyneet meille ja/tai joilla ei olisi mahdollisuutta käydä meillä ilman Kaikukorttia.” </a:t>
            </a:r>
          </a:p>
          <a:p>
            <a:pPr>
              <a:spcBef>
                <a:spcPct val="0"/>
              </a:spcBef>
            </a:pPr>
            <a:r>
              <a:rPr lang="fi-FI" sz="2400" kern="0" dirty="0">
                <a:solidFill>
                  <a:schemeClr val="tx1"/>
                </a:solidFill>
                <a:sym typeface="Arial"/>
              </a:rPr>
              <a:t>(Espoon Kaikukortti-verkoston kulttuuritoimija </a:t>
            </a:r>
            <a:br>
              <a:rPr lang="fi-FI" sz="2400" kern="0" dirty="0">
                <a:solidFill>
                  <a:schemeClr val="tx1"/>
                </a:solidFill>
                <a:sym typeface="Arial"/>
              </a:rPr>
            </a:br>
            <a:r>
              <a:rPr lang="fi-FI" sz="2400" kern="0" dirty="0">
                <a:solidFill>
                  <a:schemeClr val="tx1"/>
                </a:solidFill>
                <a:sym typeface="Arial"/>
              </a:rPr>
              <a:t>v. 2015)</a:t>
            </a:r>
          </a:p>
        </p:txBody>
      </p:sp>
      <p:sp>
        <p:nvSpPr>
          <p:cNvPr id="6" name="Shape 411"/>
          <p:cNvSpPr/>
          <p:nvPr/>
        </p:nvSpPr>
        <p:spPr>
          <a:xfrm>
            <a:off x="5446207" y="451945"/>
            <a:ext cx="6630179" cy="6032938"/>
          </a:xfrm>
          <a:prstGeom prst="wedgeEllipseCallout">
            <a:avLst>
              <a:gd name="adj1" fmla="val -32907"/>
              <a:gd name="adj2" fmla="val 54764"/>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lvl="1"/>
            <a:r>
              <a:rPr lang="fi-FI" altLang="sv-FI" sz="2400" i="1" dirty="0"/>
              <a:t>”Tärkeää, että </a:t>
            </a:r>
            <a:br>
              <a:rPr lang="fi-FI" altLang="sv-FI" sz="2400" i="1" dirty="0"/>
            </a:br>
            <a:r>
              <a:rPr lang="fi-FI" altLang="sv-FI" sz="2400" i="1" dirty="0"/>
              <a:t>asiakkaat saavat tunteen osallisuudesta ja kokevat itsensä merkittävinä. Asiakkaiden kiitokset ovat olleet todella ylitsevuotavia tästä ja asiakkaat ovat kokeneet kortin saamisen ja siitä kertomisen hyvin positiivisesti ja monesti työntekijänä tulee tunne että se myös nostaa heidän itsetuntoaan.”</a:t>
            </a:r>
          </a:p>
          <a:p>
            <a:pPr lvl="1"/>
            <a:r>
              <a:rPr lang="fi-FI" sz="2400" kern="0" dirty="0">
                <a:solidFill>
                  <a:schemeClr val="tx1"/>
                </a:solidFill>
                <a:sym typeface="Arial"/>
              </a:rPr>
              <a:t>(Espoon Kaikukortti-verkoston </a:t>
            </a:r>
            <a:r>
              <a:rPr lang="fi-FI" sz="2400" kern="0" dirty="0">
                <a:sym typeface="Arial"/>
              </a:rPr>
              <a:t>sote-</a:t>
            </a:r>
            <a:r>
              <a:rPr lang="fi-FI" sz="2400" kern="0" dirty="0">
                <a:solidFill>
                  <a:schemeClr val="tx1"/>
                </a:solidFill>
                <a:sym typeface="Arial"/>
              </a:rPr>
              <a:t>toimija v. 2015)</a:t>
            </a:r>
          </a:p>
        </p:txBody>
      </p:sp>
    </p:spTree>
    <p:extLst>
      <p:ext uri="{BB962C8B-B14F-4D97-AF65-F5344CB8AC3E}">
        <p14:creationId xmlns:p14="http://schemas.microsoft.com/office/powerpoint/2010/main" val="1031754051"/>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408" name="Shape 408" descr="kaikukortti_logo_transp_02_.jpg"/>
          <p:cNvPicPr preferRelativeResize="0"/>
          <p:nvPr/>
        </p:nvPicPr>
        <p:blipFill rotWithShape="1">
          <a:blip r:embed="rId3">
            <a:alphaModFix/>
          </a:blip>
          <a:srcRect/>
          <a:stretch/>
        </p:blipFill>
        <p:spPr>
          <a:xfrm>
            <a:off x="874213" y="291771"/>
            <a:ext cx="3230904" cy="827600"/>
          </a:xfrm>
          <a:prstGeom prst="rect">
            <a:avLst/>
          </a:prstGeom>
          <a:noFill/>
          <a:ln>
            <a:noFill/>
          </a:ln>
        </p:spPr>
      </p:pic>
      <p:pic>
        <p:nvPicPr>
          <p:cNvPr id="409" name="Shape 409"/>
          <p:cNvPicPr preferRelativeResize="0"/>
          <p:nvPr/>
        </p:nvPicPr>
        <p:blipFill rotWithShape="1">
          <a:blip r:embed="rId4">
            <a:alphaModFix/>
          </a:blip>
          <a:srcRect/>
          <a:stretch/>
        </p:blipFill>
        <p:spPr>
          <a:xfrm rot="5400000">
            <a:off x="-1869524" y="4475746"/>
            <a:ext cx="4268005" cy="496503"/>
          </a:xfrm>
          <a:prstGeom prst="rect">
            <a:avLst/>
          </a:prstGeom>
          <a:noFill/>
          <a:ln>
            <a:noFill/>
          </a:ln>
        </p:spPr>
      </p:pic>
      <p:pic>
        <p:nvPicPr>
          <p:cNvPr id="410" name="Shape 410"/>
          <p:cNvPicPr preferRelativeResize="0"/>
          <p:nvPr/>
        </p:nvPicPr>
        <p:blipFill rotWithShape="1">
          <a:blip r:embed="rId4">
            <a:alphaModFix/>
          </a:blip>
          <a:srcRect/>
          <a:stretch/>
        </p:blipFill>
        <p:spPr>
          <a:xfrm rot="5400000">
            <a:off x="-1885752" y="1885753"/>
            <a:ext cx="4268005" cy="496503"/>
          </a:xfrm>
          <a:prstGeom prst="rect">
            <a:avLst/>
          </a:prstGeom>
          <a:noFill/>
          <a:ln>
            <a:noFill/>
          </a:ln>
        </p:spPr>
      </p:pic>
      <p:sp>
        <p:nvSpPr>
          <p:cNvPr id="411" name="Shape 411"/>
          <p:cNvSpPr/>
          <p:nvPr/>
        </p:nvSpPr>
        <p:spPr>
          <a:xfrm>
            <a:off x="574675" y="1208708"/>
            <a:ext cx="5296942" cy="5151899"/>
          </a:xfrm>
          <a:prstGeom prst="wedgeEllipseCallout">
            <a:avLst>
              <a:gd name="adj1" fmla="val 42056"/>
              <a:gd name="adj2" fmla="val 51335"/>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defRPr/>
            </a:pPr>
            <a:r>
              <a:rPr lang="fi-FI" sz="2400" i="1" dirty="0"/>
              <a:t>”Kaikukortti-kokeilu on syventänyt jo kehittämisvaiheen aikana kainuulaisten sosiaali- ja terveys- ja kulttuurialan toimijoiden yhteistyötä.”</a:t>
            </a:r>
            <a:br>
              <a:rPr lang="fi-FI" sz="2400" i="1" dirty="0"/>
            </a:br>
            <a:r>
              <a:rPr lang="fi-FI" sz="2400" dirty="0"/>
              <a:t>(Kainuun Kaikukortti-verkoston kulttuuri- kumppani, Kuhmon kirjastotoimenjohtaja </a:t>
            </a:r>
            <a:br>
              <a:rPr lang="fi-FI" sz="2400" dirty="0"/>
            </a:br>
            <a:r>
              <a:rPr lang="fi-FI" sz="2400" dirty="0"/>
              <a:t>Taina Hyvönen 2016)</a:t>
            </a:r>
            <a:endParaRPr lang="sv-FI" sz="2400" dirty="0"/>
          </a:p>
        </p:txBody>
      </p:sp>
      <p:sp>
        <p:nvSpPr>
          <p:cNvPr id="6" name="Shape 411"/>
          <p:cNvSpPr/>
          <p:nvPr/>
        </p:nvSpPr>
        <p:spPr>
          <a:xfrm>
            <a:off x="5949789" y="291770"/>
            <a:ext cx="6118281" cy="6229610"/>
          </a:xfrm>
          <a:prstGeom prst="wedgeEllipseCallout">
            <a:avLst>
              <a:gd name="adj1" fmla="val -38793"/>
              <a:gd name="adj2" fmla="val 54532"/>
            </a:avLst>
          </a:prstGeom>
          <a:solidFill>
            <a:schemeClr val="lt1"/>
          </a:solidFill>
          <a:ln w="57150" cap="flat" cmpd="sng">
            <a:solidFill>
              <a:srgbClr val="82DDFA"/>
            </a:solidFill>
            <a:prstDash val="solid"/>
            <a:round/>
            <a:headEnd type="none" w="sm" len="sm"/>
            <a:tailEnd type="none" w="sm" len="sm"/>
          </a:ln>
        </p:spPr>
        <p:txBody>
          <a:bodyPr spcFirstLastPara="1" wrap="square" lIns="91433" tIns="45700" rIns="91433" bIns="45700" anchor="ctr" anchorCtr="0">
            <a:noAutofit/>
          </a:bodyPr>
          <a:lstStyle/>
          <a:p>
            <a:pPr>
              <a:defRPr/>
            </a:pPr>
            <a:r>
              <a:rPr lang="fi-FI" sz="2400" i="1" dirty="0"/>
              <a:t>”Kaikukortti on uusi keino toteuttaa Sosiaalihuoltolaissa mainittua sosiaalista kuntoutusta. Kulttuuripalveluihin tutustuminen saattaa herättää asiakkaassa kiinnostusta nauttia taiteesta, ja osallistuminen voi edesauttaa aktivoitumista myös muilla elämän osa-alueilla.” </a:t>
            </a:r>
            <a:br>
              <a:rPr lang="fi-FI" sz="2400" i="1" dirty="0"/>
            </a:br>
            <a:r>
              <a:rPr lang="fi-FI" sz="2400" dirty="0"/>
              <a:t>(Kainuun Kaikukortti-verkoston sote-kumppani, Kainuun soten sosiaalityöntekijä Ritva Savolainen 2016)</a:t>
            </a:r>
            <a:endParaRPr lang="sv-FI" sz="2400" dirty="0"/>
          </a:p>
        </p:txBody>
      </p:sp>
    </p:spTree>
    <p:extLst>
      <p:ext uri="{BB962C8B-B14F-4D97-AF65-F5344CB8AC3E}">
        <p14:creationId xmlns:p14="http://schemas.microsoft.com/office/powerpoint/2010/main" val="1918743547"/>
      </p:ext>
    </p:extLst>
  </p:cSld>
  <p:clrMapOvr>
    <a:masterClrMapping/>
  </p:clrMapOvr>
  <mc:AlternateContent xmlns:mc="http://schemas.openxmlformats.org/markup-compatibility/2006" xmlns:p14="http://schemas.microsoft.com/office/powerpoint/2010/main">
    <mc:Choice Requires="p14">
      <p:transition spd="slow" p14:dur="800" advTm="8169"/>
    </mc:Choice>
    <mc:Fallback xmlns="">
      <p:transition spd="slow" advTm="8169"/>
    </mc:Fallback>
  </mc:AlternateContent>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91a930e-db6a-4b5d-a775-47fb761d9999">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882EE59FF55D0D448F9C098B3EFB1E1A" ma:contentTypeVersion="8" ma:contentTypeDescription="Luo uusi asiakirja." ma:contentTypeScope="" ma:versionID="23fd0af66b1b071553ce5074b6a99912">
  <xsd:schema xmlns:xsd="http://www.w3.org/2001/XMLSchema" xmlns:xs="http://www.w3.org/2001/XMLSchema" xmlns:p="http://schemas.microsoft.com/office/2006/metadata/properties" xmlns:ns2="52fd1b39-61b7-4fcc-b001-81ba11530799" xmlns:ns3="791a930e-db6a-4b5d-a775-47fb761d9999" targetNamespace="http://schemas.microsoft.com/office/2006/metadata/properties" ma:root="true" ma:fieldsID="d6ecce0d019a541699b7c3dab8ae0dbc" ns2:_="" ns3:_="">
    <xsd:import namespace="52fd1b39-61b7-4fcc-b001-81ba11530799"/>
    <xsd:import namespace="791a930e-db6a-4b5d-a775-47fb761d999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fd1b39-61b7-4fcc-b001-81ba115307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1a930e-db6a-4b5d-a775-47fb761d9999" elementFormDefault="qualified">
    <xsd:import namespace="http://schemas.microsoft.com/office/2006/documentManagement/types"/>
    <xsd:import namespace="http://schemas.microsoft.com/office/infopath/2007/PartnerControls"/>
    <xsd:element name="SharedWithUsers" ma:index="14"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DF1A2E-85AD-46F7-9114-217C6500BF5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B065FF1-F5CE-4997-AC9F-2637E839D0D7}">
  <ds:schemaRefs>
    <ds:schemaRef ds:uri="http://schemas.microsoft.com/sharepoint/v3/contenttype/forms"/>
  </ds:schemaRefs>
</ds:datastoreItem>
</file>

<file path=customXml/itemProps3.xml><?xml version="1.0" encoding="utf-8"?>
<ds:datastoreItem xmlns:ds="http://schemas.openxmlformats.org/officeDocument/2006/customXml" ds:itemID="{EDF6499B-9E52-42C5-95E1-19B98D2F62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fd1b39-61b7-4fcc-b001-81ba11530799"/>
    <ds:schemaRef ds:uri="791a930e-db6a-4b5d-a775-47fb761d99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462</TotalTime>
  <Words>1255</Words>
  <Application>Microsoft Office PowerPoint</Application>
  <PresentationFormat>Laajakuva</PresentationFormat>
  <Paragraphs>189</Paragraphs>
  <Slides>39</Slides>
  <Notes>25</Notes>
  <HiddenSlides>0</HiddenSlides>
  <MMClips>0</MMClips>
  <ScaleCrop>false</ScaleCrop>
  <HeadingPairs>
    <vt:vector size="4" baseType="variant">
      <vt:variant>
        <vt:lpstr>Teema</vt:lpstr>
      </vt:variant>
      <vt:variant>
        <vt:i4>1</vt:i4>
      </vt:variant>
      <vt:variant>
        <vt:lpstr>Dian otsikot</vt:lpstr>
      </vt:variant>
      <vt:variant>
        <vt:i4>39</vt:i4>
      </vt:variant>
    </vt:vector>
  </HeadingPairs>
  <TitlesOfParts>
    <vt:vector size="40" baseType="lpstr">
      <vt:lpstr>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Mira Haataja</dc:creator>
  <cp:lastModifiedBy>Mira Haataja</cp:lastModifiedBy>
  <cp:revision>43</cp:revision>
  <cp:lastPrinted>2018-05-24T12:14:02Z</cp:lastPrinted>
  <dcterms:created xsi:type="dcterms:W3CDTF">2018-05-23T07:59:21Z</dcterms:created>
  <dcterms:modified xsi:type="dcterms:W3CDTF">2018-10-12T05:43:42Z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0x010100882EE59FF55D0D448F9C098B3EFB1E1A</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ComplianceAssetId">
    <vt:lpwstr/>
  </property>
</Properties>
</file>